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1" r:id="rId3"/>
    <p:sldId id="259" r:id="rId4"/>
    <p:sldId id="257" r:id="rId5"/>
    <p:sldId id="283" r:id="rId6"/>
    <p:sldId id="284" r:id="rId7"/>
    <p:sldId id="285" r:id="rId8"/>
    <p:sldId id="268" r:id="rId9"/>
    <p:sldId id="272" r:id="rId10"/>
    <p:sldId id="273" r:id="rId11"/>
    <p:sldId id="274" r:id="rId12"/>
    <p:sldId id="275" r:id="rId13"/>
    <p:sldId id="276" r:id="rId14"/>
    <p:sldId id="277" r:id="rId15"/>
    <p:sldId id="278" r:id="rId16"/>
    <p:sldId id="279" r:id="rId17"/>
    <p:sldId id="280" r:id="rId18"/>
    <p:sldId id="281" r:id="rId19"/>
    <p:sldId id="28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34"/>
    <p:restoredTop sz="93249"/>
  </p:normalViewPr>
  <p:slideViewPr>
    <p:cSldViewPr snapToGrid="0" snapToObjects="1">
      <p:cViewPr varScale="1">
        <p:scale>
          <a:sx n="115" d="100"/>
          <a:sy n="115" d="100"/>
        </p:scale>
        <p:origin x="3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oliverwiseman/Dropbox/Mac/Desktop/Oxbridge%20Management%20Course/Nov%202023%20Cambridge/Admin/feedback%20excel%20forma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bwtur\Dropbox\Ben%20Dell%20documents\Oxford%20&amp;%20Cambridge%20courses\non%20clinical%20course\2022%20June%20-%20Oxford\feedback%20data%20June%20202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oliverwiseman/Dropbox/Mac/Desktop/Oxbridge%20Management%20Course/Nov%202023%20Cambridge/Admin/feedback%20excel%20format.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626718409302965E-2"/>
          <c:y val="3.8416230403610523E-2"/>
          <c:w val="0.95122022075415436"/>
          <c:h val="0.86513899132061656"/>
        </c:manualLayout>
      </c:layout>
      <c:barChart>
        <c:barDir val="col"/>
        <c:grouping val="clustered"/>
        <c:varyColors val="0"/>
        <c:ser>
          <c:idx val="0"/>
          <c:order val="0"/>
          <c:spPr>
            <a:solidFill>
              <a:schemeClr val="accent1"/>
            </a:solidFill>
            <a:ln>
              <a:noFill/>
            </a:ln>
            <a:effectLst/>
          </c:spPr>
          <c:invertIfNegative val="0"/>
          <c:cat>
            <c:strRef>
              <c:f>Sheet1!$A$23:$A$24</c:f>
              <c:strCache>
                <c:ptCount val="2"/>
                <c:pt idx="0">
                  <c:v>this meeting has been useful for me</c:v>
                </c:pt>
                <c:pt idx="1">
                  <c:v>I would recommend this course to friends</c:v>
                </c:pt>
              </c:strCache>
            </c:strRef>
          </c:cat>
          <c:val>
            <c:numRef>
              <c:f>Sheet1!$B$23:$B$24</c:f>
              <c:numCache>
                <c:formatCode>General</c:formatCode>
                <c:ptCount val="2"/>
                <c:pt idx="0">
                  <c:v>6.95</c:v>
                </c:pt>
                <c:pt idx="1">
                  <c:v>6.95</c:v>
                </c:pt>
              </c:numCache>
            </c:numRef>
          </c:val>
          <c:extLst>
            <c:ext xmlns:c16="http://schemas.microsoft.com/office/drawing/2014/chart" uri="{C3380CC4-5D6E-409C-BE32-E72D297353CC}">
              <c16:uniqueId val="{00000000-1550-B34B-A525-1D84B5A9A134}"/>
            </c:ext>
          </c:extLst>
        </c:ser>
        <c:dLbls>
          <c:showLegendKey val="0"/>
          <c:showVal val="0"/>
          <c:showCatName val="0"/>
          <c:showSerName val="0"/>
          <c:showPercent val="0"/>
          <c:showBubbleSize val="0"/>
        </c:dLbls>
        <c:gapWidth val="219"/>
        <c:overlap val="-27"/>
        <c:axId val="42144240"/>
        <c:axId val="42142160"/>
      </c:barChart>
      <c:catAx>
        <c:axId val="42144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142160"/>
        <c:crosses val="autoZero"/>
        <c:auto val="1"/>
        <c:lblAlgn val="ctr"/>
        <c:lblOffset val="100"/>
        <c:noMultiLvlLbl val="0"/>
      </c:catAx>
      <c:valAx>
        <c:axId val="42142160"/>
        <c:scaling>
          <c:orientation val="minMax"/>
          <c:max val="7"/>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1442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Sheet1!$A$2:$A$14</c:f>
              <c:strCache>
                <c:ptCount val="13"/>
                <c:pt idx="0">
                  <c:v>Leadership Workshop 1 (Prof Canter)</c:v>
                </c:pt>
                <c:pt idx="1">
                  <c:v>Business planning in urology (Ben Turney)</c:v>
                </c:pt>
                <c:pt idx="2">
                  <c:v>Working with industry (Oliver Wiseman)</c:v>
                </c:pt>
                <c:pt idx="3">
                  <c:v>Working with industry (Celine Durrafourd)</c:v>
                </c:pt>
                <c:pt idx="4">
                  <c:v>Challenges of obtaining new equipment (Rob Feasey)</c:v>
                </c:pt>
                <c:pt idx="5">
                  <c:v>Job planning, consultant appraisal (Oliver Wiseman)</c:v>
                </c:pt>
                <c:pt idx="6">
                  <c:v>Managing Uncertainty (Oscar Lyons)</c:v>
                </c:pt>
                <c:pt idx="7">
                  <c:v>Leadership Workshop 2 (Prof Canter)</c:v>
                </c:pt>
                <c:pt idx="8">
                  <c:v>An overview of complaints (Ben Turney)</c:v>
                </c:pt>
                <c:pt idx="9">
                  <c:v>Time Management and additional roles (Ben Turney)</c:v>
                </c:pt>
                <c:pt idx="10">
                  <c:v>Avoiding burnout (Oliver Wiseman)</c:v>
                </c:pt>
                <c:pt idx="11">
                  <c:v>Setting up in private practice (Oliver Wiseman)</c:v>
                </c:pt>
                <c:pt idx="12">
                  <c:v>Accountant (Vanessa Sanders)</c:v>
                </c:pt>
              </c:strCache>
            </c:strRef>
          </c:cat>
          <c:val>
            <c:numRef>
              <c:f>Sheet1!$B$2:$B$14</c:f>
            </c:numRef>
          </c:val>
          <c:extLst>
            <c:ext xmlns:c16="http://schemas.microsoft.com/office/drawing/2014/chart" uri="{C3380CC4-5D6E-409C-BE32-E72D297353CC}">
              <c16:uniqueId val="{00000000-7393-4527-A926-D4C3EF3E16FD}"/>
            </c:ext>
          </c:extLst>
        </c:ser>
        <c:dLbls>
          <c:showLegendKey val="0"/>
          <c:showVal val="0"/>
          <c:showCatName val="0"/>
          <c:showSerName val="0"/>
          <c:showPercent val="0"/>
          <c:showBubbleSize val="0"/>
        </c:dLbls>
        <c:gapWidth val="219"/>
        <c:overlap val="-27"/>
        <c:axId val="665007800"/>
        <c:axId val="665010752"/>
      </c:barChart>
      <c:catAx>
        <c:axId val="665007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5010752"/>
        <c:crosses val="autoZero"/>
        <c:auto val="1"/>
        <c:lblAlgn val="ctr"/>
        <c:lblOffset val="100"/>
        <c:noMultiLvlLbl val="0"/>
      </c:catAx>
      <c:valAx>
        <c:axId val="665010752"/>
        <c:scaling>
          <c:orientation val="minMax"/>
          <c:max val="5.2"/>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5007800"/>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Oxbridge</a:t>
            </a:r>
            <a:r>
              <a:rPr lang="en-GB" baseline="0"/>
              <a:t> Medical Management Course Speakers Feedback Nov 2023</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Sheet1!$A$3:$A$15</c:f>
              <c:strCache>
                <c:ptCount val="13"/>
                <c:pt idx="0">
                  <c:v>Leadership Workshop 1 (Prof Canter)</c:v>
                </c:pt>
                <c:pt idx="1">
                  <c:v>Business planning in urology (Ben Turney)</c:v>
                </c:pt>
                <c:pt idx="2">
                  <c:v>Working with industry (Oliver Wiseman)</c:v>
                </c:pt>
                <c:pt idx="3">
                  <c:v>Net Zero NHS (Ted Almond)</c:v>
                </c:pt>
                <c:pt idx="4">
                  <c:v>Challenges of obtaining new equipment (Fred Dale)</c:v>
                </c:pt>
                <c:pt idx="5">
                  <c:v>Job planning, consultant appraisal (Oliver Wiseman)</c:v>
                </c:pt>
                <c:pt idx="6">
                  <c:v>Time Management and additional roles (Ben Turney)</c:v>
                </c:pt>
                <c:pt idx="7">
                  <c:v>Complaints (Ben Turney)</c:v>
                </c:pt>
                <c:pt idx="8">
                  <c:v>Managing uncertainty and other topics (Oscar Lyons)</c:v>
                </c:pt>
                <c:pt idx="9">
                  <c:v>Leadership Workshop 2 (Prof Canter)</c:v>
                </c:pt>
                <c:pt idx="10">
                  <c:v>Managing Burnout (Oliver Wiseman)</c:v>
                </c:pt>
                <c:pt idx="11">
                  <c:v>Setting up in private practice (Oliver Wiseman)</c:v>
                </c:pt>
                <c:pt idx="12">
                  <c:v>Accountant (Vanessa Sanders)</c:v>
                </c:pt>
              </c:strCache>
            </c:strRef>
          </c:cat>
          <c:val>
            <c:numRef>
              <c:f>Sheet1!$B$3:$B$15</c:f>
              <c:numCache>
                <c:formatCode>General</c:formatCode>
                <c:ptCount val="13"/>
                <c:pt idx="0">
                  <c:v>6.8636363636363633</c:v>
                </c:pt>
                <c:pt idx="1">
                  <c:v>6.6363636363636367</c:v>
                </c:pt>
                <c:pt idx="2">
                  <c:v>6.5454545454545459</c:v>
                </c:pt>
                <c:pt idx="3">
                  <c:v>5.7272727272727275</c:v>
                </c:pt>
                <c:pt idx="4">
                  <c:v>5.7272727272727275</c:v>
                </c:pt>
                <c:pt idx="5">
                  <c:v>6.8181818181818183</c:v>
                </c:pt>
                <c:pt idx="6">
                  <c:v>6.7272727272727275</c:v>
                </c:pt>
                <c:pt idx="7">
                  <c:v>6.7727272727272725</c:v>
                </c:pt>
                <c:pt idx="8">
                  <c:v>6.4090909090909092</c:v>
                </c:pt>
                <c:pt idx="9">
                  <c:v>6.8181818181818183</c:v>
                </c:pt>
                <c:pt idx="10">
                  <c:v>6.6818181818181817</c:v>
                </c:pt>
                <c:pt idx="11">
                  <c:v>6.8095238095238093</c:v>
                </c:pt>
                <c:pt idx="12">
                  <c:v>6.8</c:v>
                </c:pt>
              </c:numCache>
            </c:numRef>
          </c:val>
          <c:extLst>
            <c:ext xmlns:c16="http://schemas.microsoft.com/office/drawing/2014/chart" uri="{C3380CC4-5D6E-409C-BE32-E72D297353CC}">
              <c16:uniqueId val="{00000000-C9B5-9545-8EE2-7F5A97C58A48}"/>
            </c:ext>
          </c:extLst>
        </c:ser>
        <c:dLbls>
          <c:showLegendKey val="0"/>
          <c:showVal val="0"/>
          <c:showCatName val="0"/>
          <c:showSerName val="0"/>
          <c:showPercent val="0"/>
          <c:showBubbleSize val="0"/>
        </c:dLbls>
        <c:gapWidth val="219"/>
        <c:overlap val="-27"/>
        <c:axId val="382397568"/>
        <c:axId val="382398400"/>
      </c:barChart>
      <c:catAx>
        <c:axId val="382397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2398400"/>
        <c:crosses val="autoZero"/>
        <c:auto val="1"/>
        <c:lblAlgn val="ctr"/>
        <c:lblOffset val="100"/>
        <c:noMultiLvlLbl val="0"/>
      </c:catAx>
      <c:valAx>
        <c:axId val="382398400"/>
        <c:scaling>
          <c:orientation val="minMax"/>
          <c:max val="7"/>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23975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5CF80BC-4849-684B-85A4-3C93C2BF10B3}" type="datetimeFigureOut">
              <a:rPr lang="en-US" smtClean="0"/>
              <a:t>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200441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CF80BC-4849-684B-85A4-3C93C2BF10B3}" type="datetimeFigureOut">
              <a:rPr lang="en-US" smtClean="0"/>
              <a:t>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1423416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CF80BC-4849-684B-85A4-3C93C2BF10B3}" type="datetimeFigureOut">
              <a:rPr lang="en-US" smtClean="0"/>
              <a:t>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387371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CF80BC-4849-684B-85A4-3C93C2BF10B3}" type="datetimeFigureOut">
              <a:rPr lang="en-US" smtClean="0"/>
              <a:t>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1724619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CF80BC-4849-684B-85A4-3C93C2BF10B3}" type="datetimeFigureOut">
              <a:rPr lang="en-US" smtClean="0"/>
              <a:t>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110388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5CF80BC-4849-684B-85A4-3C93C2BF10B3}" type="datetimeFigureOut">
              <a:rPr lang="en-US" smtClean="0"/>
              <a:t>12/2/24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2022577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5CF80BC-4849-684B-85A4-3C93C2BF10B3}" type="datetimeFigureOut">
              <a:rPr lang="en-US" smtClean="0"/>
              <a:t>12/2/24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942083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5CF80BC-4849-684B-85A4-3C93C2BF10B3}" type="datetimeFigureOut">
              <a:rPr lang="en-US" smtClean="0"/>
              <a:t>12/2/24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19581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CF80BC-4849-684B-85A4-3C93C2BF10B3}" type="datetimeFigureOut">
              <a:rPr lang="en-US" smtClean="0"/>
              <a:t>12/2/24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1141909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CF80BC-4849-684B-85A4-3C93C2BF10B3}" type="datetimeFigureOut">
              <a:rPr lang="en-US" smtClean="0"/>
              <a:t>12/2/24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1085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CF80BC-4849-684B-85A4-3C93C2BF10B3}" type="datetimeFigureOut">
              <a:rPr lang="en-US" smtClean="0"/>
              <a:t>12/2/24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85001E-A19C-564D-A752-1728C685982C}" type="slidenum">
              <a:rPr lang="en-US" smtClean="0"/>
              <a:t>‹#›</a:t>
            </a:fld>
            <a:endParaRPr lang="en-US"/>
          </a:p>
        </p:txBody>
      </p:sp>
    </p:spTree>
    <p:extLst>
      <p:ext uri="{BB962C8B-B14F-4D97-AF65-F5344CB8AC3E}">
        <p14:creationId xmlns:p14="http://schemas.microsoft.com/office/powerpoint/2010/main" val="2084065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F80BC-4849-684B-85A4-3C93C2BF10B3}" type="datetimeFigureOut">
              <a:rPr lang="en-US" smtClean="0"/>
              <a:t>12/2/24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85001E-A19C-564D-A752-1728C685982C}" type="slidenum">
              <a:rPr lang="en-US" smtClean="0"/>
              <a:t>‹#›</a:t>
            </a:fld>
            <a:endParaRPr lang="en-US"/>
          </a:p>
        </p:txBody>
      </p:sp>
    </p:spTree>
    <p:extLst>
      <p:ext uri="{BB962C8B-B14F-4D97-AF65-F5344CB8AC3E}">
        <p14:creationId xmlns:p14="http://schemas.microsoft.com/office/powerpoint/2010/main" val="395214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15">
            <a:extLst>
              <a:ext uri="{FF2B5EF4-FFF2-40B4-BE49-F238E27FC236}">
                <a16:creationId xmlns:a16="http://schemas.microsoft.com/office/drawing/2014/main" id="{D6CF29CD-38B8-4924-BA11-6D60517487EF}"/>
              </a:ext>
            </a:extLst>
          </p:cNvPr>
          <p:cNvSpPr>
            <a:spLocks noGrp="1" noRot="1" noChangeAspect="1" noMove="1" noResize="1" noEditPoints="1" noAdjustHandles="1" noChangeArrowheads="1" noChangeShapeType="1" noTextEdit="1"/>
          </p:cNvSpPr>
          <p:nvPr/>
        </p:nvSpPr>
        <p:spPr>
          <a:xfrm>
            <a:off x="0" y="4242816"/>
            <a:ext cx="12192000" cy="261518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A7694A7-85D2-4C62-831F-DA0939B7C278}"/>
              </a:ext>
            </a:extLst>
          </p:cNvPr>
          <p:cNvPicPr/>
          <p:nvPr/>
        </p:nvPicPr>
        <p:blipFill>
          <a:blip r:embed="rId2"/>
          <a:stretch>
            <a:fillRect/>
          </a:stretch>
        </p:blipFill>
        <p:spPr>
          <a:xfrm>
            <a:off x="1211664" y="643464"/>
            <a:ext cx="9779040" cy="3275978"/>
          </a:xfrm>
          <a:prstGeom prst="rect">
            <a:avLst/>
          </a:prstGeom>
        </p:spPr>
      </p:pic>
      <p:sp>
        <p:nvSpPr>
          <p:cNvPr id="3" name="Subtitle 2"/>
          <p:cNvSpPr>
            <a:spLocks noGrp="1"/>
          </p:cNvSpPr>
          <p:nvPr>
            <p:ph type="subTitle" idx="1"/>
          </p:nvPr>
        </p:nvSpPr>
        <p:spPr>
          <a:xfrm>
            <a:off x="1376313" y="4653419"/>
            <a:ext cx="9426806" cy="1731213"/>
          </a:xfrm>
        </p:spPr>
        <p:txBody>
          <a:bodyPr>
            <a:normAutofit fontScale="25000" lnSpcReduction="20000"/>
          </a:bodyPr>
          <a:lstStyle/>
          <a:p>
            <a:r>
              <a:rPr lang="en-US" sz="14400" dirty="0">
                <a:solidFill>
                  <a:schemeClr val="bg2"/>
                </a:solidFill>
              </a:rPr>
              <a:t>Feedback from 29</a:t>
            </a:r>
            <a:r>
              <a:rPr lang="en-US" sz="14400" baseline="30000" dirty="0">
                <a:solidFill>
                  <a:schemeClr val="bg2"/>
                </a:solidFill>
              </a:rPr>
              <a:t>th</a:t>
            </a:r>
            <a:r>
              <a:rPr lang="en-US" sz="14400" dirty="0">
                <a:solidFill>
                  <a:schemeClr val="bg2"/>
                </a:solidFill>
              </a:rPr>
              <a:t> and 30</a:t>
            </a:r>
            <a:r>
              <a:rPr lang="en-US" sz="14400" baseline="30000" dirty="0">
                <a:solidFill>
                  <a:schemeClr val="bg2"/>
                </a:solidFill>
              </a:rPr>
              <a:t>th</a:t>
            </a:r>
            <a:r>
              <a:rPr lang="en-US" sz="14400" dirty="0">
                <a:solidFill>
                  <a:schemeClr val="bg2"/>
                </a:solidFill>
              </a:rPr>
              <a:t> November 2023</a:t>
            </a:r>
          </a:p>
          <a:p>
            <a:r>
              <a:rPr lang="en-US" sz="14400" dirty="0">
                <a:solidFill>
                  <a:schemeClr val="bg2"/>
                </a:solidFill>
              </a:rPr>
              <a:t>Moller Centre, Cambridge</a:t>
            </a:r>
            <a:endParaRPr lang="en-US" sz="7000" dirty="0">
              <a:solidFill>
                <a:schemeClr val="bg2"/>
              </a:solidFill>
            </a:endParaRPr>
          </a:p>
        </p:txBody>
      </p:sp>
    </p:spTree>
    <p:extLst>
      <p:ext uri="{BB962C8B-B14F-4D97-AF65-F5344CB8AC3E}">
        <p14:creationId xmlns:p14="http://schemas.microsoft.com/office/powerpoint/2010/main" val="1570772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3279772234"/>
              </p:ext>
            </p:extLst>
          </p:nvPr>
        </p:nvGraphicFramePr>
        <p:xfrm>
          <a:off x="284548" y="211884"/>
          <a:ext cx="11411339" cy="493017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Very useful to see another career perspective</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Areas to be cautious of: </a:t>
                      </a:r>
                      <a:r>
                        <a:rPr lang="en-US" sz="1600" b="0" i="0" u="none" strike="noStrike" dirty="0" err="1">
                          <a:solidFill>
                            <a:srgbClr val="000000"/>
                          </a:solidFill>
                          <a:effectLst/>
                          <a:latin typeface="Calibri" panose="020F0502020204030204" pitchFamily="34" charset="0"/>
                        </a:rPr>
                        <a:t>ie</a:t>
                      </a:r>
                      <a:r>
                        <a:rPr lang="en-US" sz="1600" b="0" i="0" u="none" strike="noStrike" dirty="0">
                          <a:solidFill>
                            <a:srgbClr val="000000"/>
                          </a:solidFill>
                          <a:effectLst/>
                          <a:latin typeface="Calibri" panose="020F0502020204030204" pitchFamily="34" charset="0"/>
                        </a:rPr>
                        <a:t>: dependence</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Awareness and keeping an eye out for opportunities to work with industry</a:t>
                      </a:r>
                    </a:p>
                    <a:p>
                      <a:pPr algn="l" fontAlgn="b"/>
                      <a:r>
                        <a:rPr lang="en-US" sz="1600" b="0" i="0" u="none" strike="noStrike" dirty="0">
                          <a:solidFill>
                            <a:srgbClr val="000000"/>
                          </a:solidFill>
                          <a:effectLst/>
                          <a:latin typeface="Calibri" panose="020F0502020204030204" pitchFamily="34" charset="0"/>
                        </a:rPr>
                        <a:t>Always weary about working with industry, but this helped clear a lot of fears</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Discussing the relationship between physician, industry, work and research and the ethical implications</a:t>
                      </a:r>
                    </a:p>
                    <a:p>
                      <a:pPr algn="l" fontAlgn="b"/>
                      <a:r>
                        <a:rPr lang="en-US" sz="1600" b="0" i="0" u="none" strike="noStrike" dirty="0">
                          <a:solidFill>
                            <a:srgbClr val="000000"/>
                          </a:solidFill>
                          <a:effectLst/>
                          <a:latin typeface="Calibri" panose="020F0502020204030204" pitchFamily="34" charset="0"/>
                        </a:rPr>
                        <a:t>Great insight</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Different perspective and how to get into it</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Great presentation. Learned a lot about different ways to interact with industry</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It tells you what kind of a person you are and your colleagues as well</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Again, touching on a topic not covered much</a:t>
                      </a: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Price of industry rate per day</a:t>
                      </a:r>
                    </a:p>
                  </a:txBody>
                  <a:tcPr marL="3882" marR="3882" marT="3882" marB="0" anchor="b"/>
                </a:tc>
                <a:extLst>
                  <a:ext uri="{0D108BD9-81ED-4DB2-BD59-A6C34878D82A}">
                    <a16:rowId xmlns:a16="http://schemas.microsoft.com/office/drawing/2014/main" val="1786490487"/>
                  </a:ext>
                </a:extLst>
              </a:tr>
              <a:tr h="381416">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4F21E3C1-C9A7-6ED9-03B7-092548638925}"/>
              </a:ext>
            </a:extLst>
          </p:cNvPr>
          <p:cNvSpPr>
            <a:spLocks noGrp="1"/>
          </p:cNvSpPr>
          <p:nvPr>
            <p:ph type="title"/>
          </p:nvPr>
        </p:nvSpPr>
        <p:spPr>
          <a:xfrm>
            <a:off x="838200" y="0"/>
            <a:ext cx="10515600" cy="1325563"/>
          </a:xfrm>
        </p:spPr>
        <p:txBody>
          <a:bodyPr>
            <a:normAutofit/>
          </a:bodyPr>
          <a:lstStyle/>
          <a:p>
            <a:pPr algn="ctr"/>
            <a:r>
              <a:rPr lang="en-US" sz="3600" dirty="0"/>
              <a:t>Working with industry: a physician’s perspective. </a:t>
            </a:r>
            <a:br>
              <a:rPr lang="en-US" sz="3600" dirty="0"/>
            </a:br>
            <a:r>
              <a:rPr lang="en-US" sz="3600" dirty="0"/>
              <a:t>Oliver Wiseman</a:t>
            </a:r>
          </a:p>
        </p:txBody>
      </p:sp>
      <p:sp>
        <p:nvSpPr>
          <p:cNvPr id="6" name="Title 1">
            <a:extLst>
              <a:ext uri="{FF2B5EF4-FFF2-40B4-BE49-F238E27FC236}">
                <a16:creationId xmlns:a16="http://schemas.microsoft.com/office/drawing/2014/main" id="{58C7DE99-7EF2-928A-5D5B-B7C67D6563F2}"/>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3026843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2125296427"/>
              </p:ext>
            </p:extLst>
          </p:nvPr>
        </p:nvGraphicFramePr>
        <p:xfrm>
          <a:off x="284548" y="211884"/>
          <a:ext cx="11411339" cy="5115742"/>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Very important but a tad dry</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Interesting ideas on sustainability and how companies are actually “greening”</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Didn’t think the level of detail was needed for us</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Good to see acknowledgement of carbon offsetting as “greenwashing” from industry</a:t>
                      </a:r>
                    </a:p>
                    <a:p>
                      <a:pPr algn="l" fontAlgn="b"/>
                      <a:r>
                        <a:rPr lang="en-US" sz="1600" b="0" i="0" u="none" strike="noStrike" dirty="0">
                          <a:solidFill>
                            <a:srgbClr val="000000"/>
                          </a:solidFill>
                          <a:effectLst/>
                          <a:latin typeface="Calibri" panose="020F0502020204030204" pitchFamily="34" charset="0"/>
                        </a:rPr>
                        <a:t>Appreciating how reducing carbon impact must be done at a system / organizational level</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Made me more aware of sustainable practice</a:t>
                      </a:r>
                    </a:p>
                    <a:p>
                      <a:pPr algn="l" fontAlgn="b"/>
                      <a:r>
                        <a:rPr lang="en-US" sz="1600" b="0" i="0" u="none" strike="noStrike" dirty="0">
                          <a:solidFill>
                            <a:srgbClr val="000000"/>
                          </a:solidFill>
                          <a:effectLst/>
                          <a:latin typeface="Calibri" panose="020F0502020204030204" pitchFamily="34" charset="0"/>
                        </a:rPr>
                        <a:t>Interesting to hear about the environmental aspect of healthcare provision</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It gives you a good idea about how big companies work and goals in next few years and challenges</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Environmental impact of healthcare and things we can do to address it</a:t>
                      </a:r>
                    </a:p>
                  </a:txBody>
                  <a:tcPr marL="3882" marR="3882" marT="3882" marB="0" anchor="b"/>
                </a:tc>
                <a:extLst>
                  <a:ext uri="{0D108BD9-81ED-4DB2-BD59-A6C34878D82A}">
                    <a16:rowId xmlns:a16="http://schemas.microsoft.com/office/drawing/2014/main" val="620277174"/>
                  </a:ext>
                </a:extLst>
              </a:tr>
              <a:tr h="230563">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518264563"/>
                  </a:ext>
                </a:extLst>
              </a:tr>
              <a:tr h="305990">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786490487"/>
                  </a:ext>
                </a:extLst>
              </a:tr>
              <a:tr h="381416">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46DA4DD6-0B8C-8E3D-36AB-2A8E4E684DD3}"/>
              </a:ext>
            </a:extLst>
          </p:cNvPr>
          <p:cNvSpPr>
            <a:spLocks noGrp="1"/>
          </p:cNvSpPr>
          <p:nvPr>
            <p:ph type="title"/>
          </p:nvPr>
        </p:nvSpPr>
        <p:spPr/>
        <p:txBody>
          <a:bodyPr/>
          <a:lstStyle/>
          <a:p>
            <a:pPr algn="ctr"/>
            <a:r>
              <a:rPr lang="en-US" dirty="0"/>
              <a:t>Zero-net NHS: Ted Almond</a:t>
            </a:r>
          </a:p>
        </p:txBody>
      </p:sp>
      <p:sp>
        <p:nvSpPr>
          <p:cNvPr id="6" name="Title 1">
            <a:extLst>
              <a:ext uri="{FF2B5EF4-FFF2-40B4-BE49-F238E27FC236}">
                <a16:creationId xmlns:a16="http://schemas.microsoft.com/office/drawing/2014/main" id="{C1908663-E978-0F44-202E-81B8C0F87ADA}"/>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232723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1687887666"/>
              </p:ext>
            </p:extLst>
          </p:nvPr>
        </p:nvGraphicFramePr>
        <p:xfrm>
          <a:off x="284548" y="211884"/>
          <a:ext cx="11411339" cy="493017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Showed the granular detail of getting kit</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How service contracts work</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Understanding the steps involved in procuring / introducing new equipment to a department</a:t>
                      </a:r>
                    </a:p>
                    <a:p>
                      <a:pPr algn="l" fontAlgn="b"/>
                      <a:r>
                        <a:rPr lang="en-US" sz="1600" b="0" i="0" u="none" strike="noStrike" dirty="0">
                          <a:solidFill>
                            <a:srgbClr val="000000"/>
                          </a:solidFill>
                          <a:effectLst/>
                          <a:latin typeface="Calibri" panose="020F0502020204030204" pitchFamily="34" charset="0"/>
                        </a:rPr>
                        <a:t>Different ways of financing equipment</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Difficult to </a:t>
                      </a:r>
                      <a:r>
                        <a:rPr lang="en-US" sz="1600" b="0" i="0" u="none" strike="noStrike" dirty="0" err="1">
                          <a:solidFill>
                            <a:srgbClr val="000000"/>
                          </a:solidFill>
                          <a:effectLst/>
                          <a:latin typeface="Calibri" panose="020F0502020204030204" pitchFamily="34" charset="0"/>
                        </a:rPr>
                        <a:t>contextualise</a:t>
                      </a:r>
                      <a:r>
                        <a:rPr lang="en-US" sz="1600" b="0" i="0" u="none" strike="noStrike" dirty="0">
                          <a:solidFill>
                            <a:srgbClr val="000000"/>
                          </a:solidFill>
                          <a:effectLst/>
                          <a:latin typeface="Calibri" panose="020F0502020204030204" pitchFamily="34" charset="0"/>
                        </a:rPr>
                        <a:t> the different contracting methods</a:t>
                      </a:r>
                    </a:p>
                    <a:p>
                      <a:pPr algn="l" fontAlgn="b"/>
                      <a:r>
                        <a:rPr lang="en-US" sz="1600" b="0" i="0" u="none" strike="noStrike" dirty="0">
                          <a:solidFill>
                            <a:srgbClr val="000000"/>
                          </a:solidFill>
                          <a:effectLst/>
                          <a:latin typeface="Calibri" panose="020F0502020204030204" pitchFamily="34" charset="0"/>
                        </a:rPr>
                        <a:t>Not my </a:t>
                      </a:r>
                      <a:r>
                        <a:rPr lang="en-US" sz="1600" b="0" i="0" u="none" strike="noStrike" dirty="0" err="1">
                          <a:solidFill>
                            <a:srgbClr val="000000"/>
                          </a:solidFill>
                          <a:effectLst/>
                          <a:latin typeface="Calibri" panose="020F0502020204030204" pitchFamily="34" charset="0"/>
                        </a:rPr>
                        <a:t>speciality</a:t>
                      </a:r>
                      <a:r>
                        <a:rPr lang="en-US" sz="1600" b="0" i="0" u="none" strike="noStrike" dirty="0">
                          <a:solidFill>
                            <a:srgbClr val="000000"/>
                          </a:solidFill>
                          <a:effectLst/>
                          <a:latin typeface="Calibri" panose="020F0502020204030204" pitchFamily="34" charset="0"/>
                        </a:rPr>
                        <a:t>, but still relevant to practice</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A tad dry</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Understanding different contracts for equipment</a:t>
                      </a:r>
                    </a:p>
                  </a:txBody>
                  <a:tcPr marL="3882" marR="3882" marT="3882" marB="0" anchor="b"/>
                </a:tc>
                <a:extLst>
                  <a:ext uri="{0D108BD9-81ED-4DB2-BD59-A6C34878D82A}">
                    <a16:rowId xmlns:a16="http://schemas.microsoft.com/office/drawing/2014/main" val="3695992313"/>
                  </a:ext>
                </a:extLst>
              </a:tr>
              <a:tr h="155138">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620277174"/>
                  </a:ext>
                </a:extLst>
              </a:tr>
              <a:tr h="230563">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518264563"/>
                  </a:ext>
                </a:extLst>
              </a:tr>
              <a:tr h="305990">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786490487"/>
                  </a:ext>
                </a:extLst>
              </a:tr>
              <a:tr h="381416">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523FF12B-BFFE-2F54-3AA0-531DB2325644}"/>
              </a:ext>
            </a:extLst>
          </p:cNvPr>
          <p:cNvSpPr>
            <a:spLocks noGrp="1"/>
          </p:cNvSpPr>
          <p:nvPr>
            <p:ph type="title"/>
          </p:nvPr>
        </p:nvSpPr>
        <p:spPr/>
        <p:txBody>
          <a:bodyPr>
            <a:normAutofit/>
          </a:bodyPr>
          <a:lstStyle/>
          <a:p>
            <a:pPr algn="ctr"/>
            <a:r>
              <a:rPr lang="en-US" sz="4000" dirty="0"/>
              <a:t>Challenges of obtaining new equipment: Fred Dale</a:t>
            </a:r>
          </a:p>
        </p:txBody>
      </p:sp>
      <p:sp>
        <p:nvSpPr>
          <p:cNvPr id="6" name="Title 1">
            <a:extLst>
              <a:ext uri="{FF2B5EF4-FFF2-40B4-BE49-F238E27FC236}">
                <a16:creationId xmlns:a16="http://schemas.microsoft.com/office/drawing/2014/main" id="{FABB75D3-D97B-1377-4C12-5B9C29B61D92}"/>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3487102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1647684523"/>
              </p:ext>
            </p:extLst>
          </p:nvPr>
        </p:nvGraphicFramePr>
        <p:xfrm>
          <a:off x="284548" y="211884"/>
          <a:ext cx="11411339" cy="5115742"/>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Very useful to understand PAS and their distribution</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PA allocation and avoiding extra PAS for no benefit</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First time hearing about how a job plan works and what exactly the time segments are</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Very useful in planning ahead</a:t>
                      </a:r>
                    </a:p>
                    <a:p>
                      <a:pPr algn="l" fontAlgn="b"/>
                      <a:r>
                        <a:rPr lang="en-US" sz="1600" b="0" i="0" u="none" strike="noStrike" dirty="0">
                          <a:solidFill>
                            <a:srgbClr val="000000"/>
                          </a:solidFill>
                          <a:effectLst/>
                          <a:latin typeface="Calibri" panose="020F0502020204030204" pitchFamily="34" charset="0"/>
                        </a:rPr>
                        <a:t>For job interview practice</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Understanding prioritization of job and life’s responsibilities</a:t>
                      </a:r>
                    </a:p>
                    <a:p>
                      <a:pPr algn="l" fontAlgn="b"/>
                      <a:r>
                        <a:rPr lang="en-US" sz="1600" b="0" i="0" u="none" strike="noStrike" dirty="0">
                          <a:solidFill>
                            <a:srgbClr val="000000"/>
                          </a:solidFill>
                          <a:effectLst/>
                          <a:latin typeface="Calibri" panose="020F0502020204030204" pitchFamily="34" charset="0"/>
                        </a:rPr>
                        <a:t>Appreciate the job plan he shared with us and the details we need to know</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How to job plan. Don’t be in the hospital is you do not need to be</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The whole lecture</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Good insight into how it all works and potential pitfalls</a:t>
                      </a: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How to have a good job plan</a:t>
                      </a:r>
                    </a:p>
                  </a:txBody>
                  <a:tcPr marL="3882" marR="3882" marT="3882" marB="0" anchor="b"/>
                </a:tc>
                <a:extLst>
                  <a:ext uri="{0D108BD9-81ED-4DB2-BD59-A6C34878D82A}">
                    <a16:rowId xmlns:a16="http://schemas.microsoft.com/office/drawing/2014/main" val="1786490487"/>
                  </a:ext>
                </a:extLst>
              </a:tr>
              <a:tr h="381416">
                <a:tc>
                  <a:txBody>
                    <a:bodyPr/>
                    <a:lstStyle/>
                    <a:p>
                      <a:pPr algn="l" fontAlgn="b"/>
                      <a:r>
                        <a:rPr lang="en-US" sz="1600" b="0" i="0" u="none" strike="noStrike" dirty="0">
                          <a:solidFill>
                            <a:srgbClr val="000000"/>
                          </a:solidFill>
                          <a:effectLst/>
                          <a:latin typeface="Calibri" panose="020F0502020204030204" pitchFamily="34" charset="0"/>
                        </a:rPr>
                        <a:t>Understanding PAs</a:t>
                      </a:r>
                    </a:p>
                  </a:txBody>
                  <a:tcPr marL="3882" marR="3882" marT="3882" marB="0" anchor="b"/>
                </a:tc>
                <a:extLst>
                  <a:ext uri="{0D108BD9-81ED-4DB2-BD59-A6C34878D82A}">
                    <a16:rowId xmlns:a16="http://schemas.microsoft.com/office/drawing/2014/main" val="1018963970"/>
                  </a:ext>
                </a:extLst>
              </a:tr>
              <a:tr h="305990">
                <a:tc>
                  <a:txBody>
                    <a:bodyPr/>
                    <a:lstStyle/>
                    <a:p>
                      <a:pPr algn="l" fontAlgn="b"/>
                      <a:r>
                        <a:rPr lang="en-US" sz="1600" b="0" i="0" u="none" strike="noStrike" dirty="0">
                          <a:solidFill>
                            <a:srgbClr val="000000"/>
                          </a:solidFill>
                          <a:effectLst/>
                          <a:latin typeface="Calibri" panose="020F0502020204030204" pitchFamily="34" charset="0"/>
                        </a:rPr>
                        <a:t>Insight into PA system and advice for new consultants</a:t>
                      </a: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FA629246-51E2-0043-373F-4F59BC477152}"/>
              </a:ext>
            </a:extLst>
          </p:cNvPr>
          <p:cNvSpPr>
            <a:spLocks noGrp="1"/>
          </p:cNvSpPr>
          <p:nvPr>
            <p:ph type="title"/>
          </p:nvPr>
        </p:nvSpPr>
        <p:spPr/>
        <p:txBody>
          <a:bodyPr/>
          <a:lstStyle/>
          <a:p>
            <a:pPr algn="ctr"/>
            <a:r>
              <a:rPr lang="en-US" dirty="0"/>
              <a:t>Job planning, appraisal. Oliver Wiseman</a:t>
            </a:r>
          </a:p>
        </p:txBody>
      </p:sp>
      <p:sp>
        <p:nvSpPr>
          <p:cNvPr id="6" name="Title 1">
            <a:extLst>
              <a:ext uri="{FF2B5EF4-FFF2-40B4-BE49-F238E27FC236}">
                <a16:creationId xmlns:a16="http://schemas.microsoft.com/office/drawing/2014/main" id="{26250CD2-8143-B98C-B078-8C6BEDBD7358}"/>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3501408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3601749890"/>
              </p:ext>
            </p:extLst>
          </p:nvPr>
        </p:nvGraphicFramePr>
        <p:xfrm>
          <a:off x="284548" y="211884"/>
          <a:ext cx="11411339" cy="5057878"/>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Personal value index</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Importance of balance and self improvement</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Understanding valuing one’s own time and what can be done with it</a:t>
                      </a:r>
                    </a:p>
                    <a:p>
                      <a:pPr algn="l" fontAlgn="b"/>
                      <a:r>
                        <a:rPr lang="en-US" sz="1600" b="0" i="0" u="none" strike="noStrike" dirty="0">
                          <a:solidFill>
                            <a:srgbClr val="000000"/>
                          </a:solidFill>
                          <a:effectLst/>
                          <a:latin typeface="Calibri" panose="020F0502020204030204" pitchFamily="34" charset="0"/>
                        </a:rPr>
                        <a:t>Helped put a lot of things in perspective</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How to put a value on time</a:t>
                      </a:r>
                    </a:p>
                    <a:p>
                      <a:pPr algn="l" fontAlgn="b"/>
                      <a:r>
                        <a:rPr lang="en-US" sz="1600" b="0" i="0" u="none" strike="noStrike" dirty="0" err="1">
                          <a:solidFill>
                            <a:srgbClr val="000000"/>
                          </a:solidFill>
                          <a:effectLst/>
                          <a:latin typeface="Calibri" panose="020F0502020204030204" pitchFamily="34" charset="0"/>
                        </a:rPr>
                        <a:t>Prioritisation</a:t>
                      </a:r>
                      <a:endParaRPr lang="en-US" sz="1600" b="0" i="0" u="none" strike="noStrike" dirty="0">
                        <a:solidFill>
                          <a:srgbClr val="000000"/>
                        </a:solidFill>
                        <a:effectLst/>
                        <a:latin typeface="Calibri" panose="020F0502020204030204" pitchFamily="34" charset="0"/>
                      </a:endParaRPr>
                    </a:p>
                    <a:p>
                      <a:pPr algn="l" fontAlgn="b"/>
                      <a:r>
                        <a:rPr lang="en-US" sz="1600" b="0" i="0" u="none" strike="noStrike" dirty="0">
                          <a:solidFill>
                            <a:srgbClr val="000000"/>
                          </a:solidFill>
                          <a:effectLst/>
                          <a:latin typeface="Calibri" panose="020F0502020204030204" pitchFamily="34" charset="0"/>
                        </a:rPr>
                        <a:t>Great advice given</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Building ”me time” into your week</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Gave me more of an idea of what I can and cannot do</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It gives you an idea of the additional roles</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Understanding value (or lack of) of additional PAs</a:t>
                      </a:r>
                    </a:p>
                  </a:txBody>
                  <a:tcPr marL="3882" marR="3882" marT="3882" marB="0" anchor="b"/>
                </a:tc>
                <a:extLst>
                  <a:ext uri="{0D108BD9-81ED-4DB2-BD59-A6C34878D82A}">
                    <a16:rowId xmlns:a16="http://schemas.microsoft.com/office/drawing/2014/main" val="1518264563"/>
                  </a:ext>
                </a:extLst>
              </a:tr>
              <a:tr h="305990">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786490487"/>
                  </a:ext>
                </a:extLst>
              </a:tr>
              <a:tr h="381416">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1C82B524-3D67-3384-7F04-FC54E3FB5C2F}"/>
              </a:ext>
            </a:extLst>
          </p:cNvPr>
          <p:cNvSpPr>
            <a:spLocks noGrp="1"/>
          </p:cNvSpPr>
          <p:nvPr>
            <p:ph type="title"/>
          </p:nvPr>
        </p:nvSpPr>
        <p:spPr/>
        <p:txBody>
          <a:bodyPr>
            <a:normAutofit/>
          </a:bodyPr>
          <a:lstStyle/>
          <a:p>
            <a:r>
              <a:rPr lang="en-US" sz="3600" dirty="0"/>
              <a:t>Time Management and additional roles: Ben Turney</a:t>
            </a:r>
          </a:p>
        </p:txBody>
      </p:sp>
      <p:sp>
        <p:nvSpPr>
          <p:cNvPr id="6" name="Title 1">
            <a:extLst>
              <a:ext uri="{FF2B5EF4-FFF2-40B4-BE49-F238E27FC236}">
                <a16:creationId xmlns:a16="http://schemas.microsoft.com/office/drawing/2014/main" id="{445A20C7-0451-8F22-E4C0-E259562027D7}"/>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424767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1140127650"/>
              </p:ext>
            </p:extLst>
          </p:nvPr>
        </p:nvGraphicFramePr>
        <p:xfrm>
          <a:off x="284548" y="211884"/>
          <a:ext cx="11411339" cy="493017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Very useful to understand approach to this and offering to meet the patient</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Offering to speak in person</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What are the processes of dealing with complaints and the logistics of it</a:t>
                      </a:r>
                    </a:p>
                    <a:p>
                      <a:pPr algn="l" fontAlgn="b"/>
                      <a:r>
                        <a:rPr lang="en-US" sz="1600" b="0" i="0" u="none" strike="noStrike" dirty="0">
                          <a:solidFill>
                            <a:srgbClr val="000000"/>
                          </a:solidFill>
                          <a:effectLst/>
                          <a:latin typeface="Calibri" panose="020F0502020204030204" pitchFamily="34" charset="0"/>
                        </a:rPr>
                        <a:t>Settled anxieties about complaints</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Knowing how to manage complaints both logistically and emotionally</a:t>
                      </a:r>
                    </a:p>
                    <a:p>
                      <a:pPr algn="l" fontAlgn="b"/>
                      <a:r>
                        <a:rPr lang="en-US" sz="1600" b="0" i="0" u="none" strike="noStrike" dirty="0" err="1">
                          <a:solidFill>
                            <a:srgbClr val="000000"/>
                          </a:solidFill>
                          <a:effectLst/>
                          <a:latin typeface="Calibri" panose="020F0502020204030204" pitchFamily="34" charset="0"/>
                        </a:rPr>
                        <a:t>Normalised</a:t>
                      </a:r>
                      <a:r>
                        <a:rPr lang="en-US" sz="1600" b="0" i="0" u="none" strike="noStrike" dirty="0">
                          <a:solidFill>
                            <a:srgbClr val="000000"/>
                          </a:solidFill>
                          <a:effectLst/>
                          <a:latin typeface="Calibri" panose="020F0502020204030204" pitchFamily="34" charset="0"/>
                        </a:rPr>
                        <a:t> complaints process</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Process of dealing with complaints and how to try and avoid them</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Useful tips</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Very useful session</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Good general approach to a common issue</a:t>
                      </a:r>
                    </a:p>
                  </a:txBody>
                  <a:tcPr marL="3882" marR="3882" marT="3882" marB="0" anchor="b"/>
                </a:tc>
                <a:extLst>
                  <a:ext uri="{0D108BD9-81ED-4DB2-BD59-A6C34878D82A}">
                    <a16:rowId xmlns:a16="http://schemas.microsoft.com/office/drawing/2014/main" val="1518264563"/>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786490487"/>
                  </a:ext>
                </a:extLst>
              </a:tr>
              <a:tr h="381416">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4742101C-37E8-5FFC-34DE-EBCBDC387566}"/>
              </a:ext>
            </a:extLst>
          </p:cNvPr>
          <p:cNvSpPr>
            <a:spLocks noGrp="1"/>
          </p:cNvSpPr>
          <p:nvPr>
            <p:ph type="title"/>
          </p:nvPr>
        </p:nvSpPr>
        <p:spPr/>
        <p:txBody>
          <a:bodyPr/>
          <a:lstStyle/>
          <a:p>
            <a:pPr algn="ctr"/>
            <a:r>
              <a:rPr lang="en-US" dirty="0"/>
              <a:t>Complaints: Ben Turney</a:t>
            </a:r>
          </a:p>
        </p:txBody>
      </p:sp>
      <p:sp>
        <p:nvSpPr>
          <p:cNvPr id="6" name="Title 1">
            <a:extLst>
              <a:ext uri="{FF2B5EF4-FFF2-40B4-BE49-F238E27FC236}">
                <a16:creationId xmlns:a16="http://schemas.microsoft.com/office/drawing/2014/main" id="{62520FE1-9FF6-89CF-1904-96116F5A93E8}"/>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2373955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4104530823"/>
              </p:ext>
            </p:extLst>
          </p:nvPr>
        </p:nvGraphicFramePr>
        <p:xfrm>
          <a:off x="284548" y="211884"/>
          <a:ext cx="11411339" cy="493017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Useful pauses</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How to deal with stressful situations</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Good talk but difficult to engage at end of day when tired</a:t>
                      </a:r>
                    </a:p>
                    <a:p>
                      <a:pPr algn="l" fontAlgn="b"/>
                      <a:r>
                        <a:rPr lang="en-US" sz="1600" b="0" i="0" u="none" strike="noStrike" dirty="0">
                          <a:solidFill>
                            <a:srgbClr val="000000"/>
                          </a:solidFill>
                          <a:effectLst/>
                          <a:latin typeface="Calibri" panose="020F0502020204030204" pitchFamily="34" charset="0"/>
                        </a:rPr>
                        <a:t>List </a:t>
                      </a:r>
                      <a:r>
                        <a:rPr lang="en-US" sz="1600" b="0" i="0" u="none" strike="noStrike" dirty="0" err="1">
                          <a:solidFill>
                            <a:srgbClr val="000000"/>
                          </a:solidFill>
                          <a:effectLst/>
                          <a:latin typeface="Calibri" panose="020F0502020204030204" pitchFamily="34" charset="0"/>
                        </a:rPr>
                        <a:t>prioritisation</a:t>
                      </a:r>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Excellent speaker. Excellent talks and lots of take home messages</a:t>
                      </a:r>
                    </a:p>
                    <a:p>
                      <a:pPr algn="l" fontAlgn="b"/>
                      <a:r>
                        <a:rPr lang="en-US" sz="1600" b="0" i="0" u="none" strike="noStrike" dirty="0">
                          <a:solidFill>
                            <a:srgbClr val="000000"/>
                          </a:solidFill>
                          <a:effectLst/>
                          <a:latin typeface="Calibri" panose="020F0502020204030204" pitchFamily="34" charset="0"/>
                        </a:rPr>
                        <a:t>Developing tools of self awareness and situational awareness</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How to defuse hostile situations</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Useful in highlighting models of dysfunctional momentum and relational pauses</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Great Talk</a:t>
                      </a:r>
                    </a:p>
                  </a:txBody>
                  <a:tcPr marL="3882" marR="3882" marT="3882" marB="0" anchor="b"/>
                </a:tc>
                <a:extLst>
                  <a:ext uri="{0D108BD9-81ED-4DB2-BD59-A6C34878D82A}">
                    <a16:rowId xmlns:a16="http://schemas.microsoft.com/office/drawing/2014/main" val="620277174"/>
                  </a:ext>
                </a:extLst>
              </a:tr>
              <a:tr h="230563">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518264563"/>
                  </a:ext>
                </a:extLst>
              </a:tr>
              <a:tr h="305990">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786490487"/>
                  </a:ext>
                </a:extLst>
              </a:tr>
              <a:tr h="381416">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A234C183-C2C9-414D-2470-43F43A3EFB4A}"/>
              </a:ext>
            </a:extLst>
          </p:cNvPr>
          <p:cNvSpPr>
            <a:spLocks noGrp="1"/>
          </p:cNvSpPr>
          <p:nvPr>
            <p:ph type="title"/>
          </p:nvPr>
        </p:nvSpPr>
        <p:spPr/>
        <p:txBody>
          <a:bodyPr/>
          <a:lstStyle/>
          <a:p>
            <a:pPr algn="ctr"/>
            <a:r>
              <a:rPr lang="en-US" dirty="0"/>
              <a:t>Managing Uncertainty: Oscar Lyons</a:t>
            </a:r>
          </a:p>
        </p:txBody>
      </p:sp>
      <p:sp>
        <p:nvSpPr>
          <p:cNvPr id="6" name="Title 1">
            <a:extLst>
              <a:ext uri="{FF2B5EF4-FFF2-40B4-BE49-F238E27FC236}">
                <a16:creationId xmlns:a16="http://schemas.microsoft.com/office/drawing/2014/main" id="{D9680F3F-D3AF-8CA3-1CAD-421DF1211E12}"/>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3089988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35728367"/>
              </p:ext>
            </p:extLst>
          </p:nvPr>
        </p:nvGraphicFramePr>
        <p:xfrm>
          <a:off x="284548" y="211884"/>
          <a:ext cx="11411339" cy="493017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Work life calendar</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Work life balance and take acre to focus on health and exercise</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Necessary part of having a successful career, life and health</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Reassured that I should </a:t>
                      </a:r>
                      <a:r>
                        <a:rPr lang="en-US" sz="1600" b="0" i="0" u="none" strike="noStrike" dirty="0" err="1">
                          <a:solidFill>
                            <a:srgbClr val="000000"/>
                          </a:solidFill>
                          <a:effectLst/>
                          <a:latin typeface="Calibri" panose="020F0502020204030204" pitchFamily="34" charset="0"/>
                        </a:rPr>
                        <a:t>prioritise</a:t>
                      </a:r>
                      <a:r>
                        <a:rPr lang="en-US" sz="1600" b="0" i="0" u="none" strike="noStrike" dirty="0">
                          <a:solidFill>
                            <a:srgbClr val="000000"/>
                          </a:solidFill>
                          <a:effectLst/>
                          <a:latin typeface="Calibri" panose="020F0502020204030204" pitchFamily="34" charset="0"/>
                        </a:rPr>
                        <a:t> “me”</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err="1">
                          <a:solidFill>
                            <a:srgbClr val="000000"/>
                          </a:solidFill>
                          <a:effectLst/>
                          <a:latin typeface="Calibri" panose="020F0502020204030204" pitchFamily="34" charset="0"/>
                        </a:rPr>
                        <a:t>Recognising</a:t>
                      </a:r>
                      <a:r>
                        <a:rPr lang="en-US" sz="1600" b="0" i="0" u="none" strike="noStrike" dirty="0">
                          <a:solidFill>
                            <a:srgbClr val="000000"/>
                          </a:solidFill>
                          <a:effectLst/>
                          <a:latin typeface="Calibri" panose="020F0502020204030204" pitchFamily="34" charset="0"/>
                        </a:rPr>
                        <a:t> burnout in myself and colleagues and knowing how to support them</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Important topic that is often not discussed openly</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Very honest</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err="1">
                          <a:solidFill>
                            <a:srgbClr val="000000"/>
                          </a:solidFill>
                          <a:effectLst/>
                          <a:latin typeface="Calibri" panose="020F0502020204030204" pitchFamily="34" charset="0"/>
                        </a:rPr>
                        <a:t>Recognising</a:t>
                      </a:r>
                      <a:r>
                        <a:rPr lang="en-US" sz="1600" b="0" i="0" u="none" strike="noStrike" dirty="0">
                          <a:solidFill>
                            <a:srgbClr val="000000"/>
                          </a:solidFill>
                          <a:effectLst/>
                          <a:latin typeface="Calibri" panose="020F0502020204030204" pitchFamily="34" charset="0"/>
                        </a:rPr>
                        <a:t> what is important to you and how to divide over three buckets</a:t>
                      </a: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Things to focus on yourself: happy, health, personal life</a:t>
                      </a:r>
                    </a:p>
                  </a:txBody>
                  <a:tcPr marL="3882" marR="3882" marT="3882" marB="0" anchor="b"/>
                </a:tc>
                <a:extLst>
                  <a:ext uri="{0D108BD9-81ED-4DB2-BD59-A6C34878D82A}">
                    <a16:rowId xmlns:a16="http://schemas.microsoft.com/office/drawing/2014/main" val="1786490487"/>
                  </a:ext>
                </a:extLst>
              </a:tr>
              <a:tr h="381416">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A234C183-C2C9-414D-2470-43F43A3EFB4A}"/>
              </a:ext>
            </a:extLst>
          </p:cNvPr>
          <p:cNvSpPr>
            <a:spLocks noGrp="1"/>
          </p:cNvSpPr>
          <p:nvPr>
            <p:ph type="title"/>
          </p:nvPr>
        </p:nvSpPr>
        <p:spPr/>
        <p:txBody>
          <a:bodyPr/>
          <a:lstStyle/>
          <a:p>
            <a:pPr algn="ctr"/>
            <a:r>
              <a:rPr lang="en-US" dirty="0"/>
              <a:t>Avoiding burnout: Oliver Wiseman</a:t>
            </a:r>
          </a:p>
        </p:txBody>
      </p:sp>
      <p:sp>
        <p:nvSpPr>
          <p:cNvPr id="6" name="Title 1">
            <a:extLst>
              <a:ext uri="{FF2B5EF4-FFF2-40B4-BE49-F238E27FC236}">
                <a16:creationId xmlns:a16="http://schemas.microsoft.com/office/drawing/2014/main" id="{D9680F3F-D3AF-8CA3-1CAD-421DF1211E12}"/>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2328127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2033568985"/>
              </p:ext>
            </p:extLst>
          </p:nvPr>
        </p:nvGraphicFramePr>
        <p:xfrm>
          <a:off x="284548" y="211884"/>
          <a:ext cx="11411339" cy="493017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Collaborative working in groups. How much you can actually earn</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Insightful</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A difficult area to get information on, so this was a useful talk</a:t>
                      </a:r>
                    </a:p>
                    <a:p>
                      <a:pPr algn="l" fontAlgn="b"/>
                      <a:r>
                        <a:rPr lang="en-US" sz="1600" b="0" i="0" u="none" strike="noStrike" dirty="0">
                          <a:solidFill>
                            <a:srgbClr val="000000"/>
                          </a:solidFill>
                          <a:effectLst/>
                          <a:latin typeface="Calibri" panose="020F0502020204030204" pitchFamily="34" charset="0"/>
                        </a:rPr>
                        <a:t>Everything: completely new territory</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Very useful as no-one else would share this detail</a:t>
                      </a:r>
                    </a:p>
                    <a:p>
                      <a:pPr algn="l" fontAlgn="b"/>
                      <a:r>
                        <a:rPr lang="en-US" sz="1600" b="0" i="0" u="none" strike="noStrike" dirty="0">
                          <a:solidFill>
                            <a:srgbClr val="000000"/>
                          </a:solidFill>
                          <a:effectLst/>
                          <a:latin typeface="Calibri" panose="020F0502020204030204" pitchFamily="34" charset="0"/>
                        </a:rPr>
                        <a:t>How to balance private and NHS work</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First time actually hearing about and understanding how PP works</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Insurance, pay, set-up</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Very useful as we never get an info about this in daily work / teaching</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What to avoid in private practice</a:t>
                      </a: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Really useful to know actual figures</a:t>
                      </a:r>
                    </a:p>
                  </a:txBody>
                  <a:tcPr marL="3882" marR="3882" marT="3882" marB="0" anchor="b"/>
                </a:tc>
                <a:extLst>
                  <a:ext uri="{0D108BD9-81ED-4DB2-BD59-A6C34878D82A}">
                    <a16:rowId xmlns:a16="http://schemas.microsoft.com/office/drawing/2014/main" val="1786490487"/>
                  </a:ext>
                </a:extLst>
              </a:tr>
              <a:tr h="381416">
                <a:tc>
                  <a:txBody>
                    <a:bodyPr/>
                    <a:lstStyle/>
                    <a:p>
                      <a:pPr algn="l" fontAlgn="b"/>
                      <a:r>
                        <a:rPr lang="en-US" sz="1600" b="0" i="0" u="none" strike="noStrike" dirty="0">
                          <a:solidFill>
                            <a:srgbClr val="000000"/>
                          </a:solidFill>
                          <a:effectLst/>
                          <a:latin typeface="Calibri" panose="020F0502020204030204" pitchFamily="34" charset="0"/>
                        </a:rPr>
                        <a:t>Very generous sharing this information with us</a:t>
                      </a: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A234C183-C2C9-414D-2470-43F43A3EFB4A}"/>
              </a:ext>
            </a:extLst>
          </p:cNvPr>
          <p:cNvSpPr>
            <a:spLocks noGrp="1"/>
          </p:cNvSpPr>
          <p:nvPr>
            <p:ph type="title"/>
          </p:nvPr>
        </p:nvSpPr>
        <p:spPr/>
        <p:txBody>
          <a:bodyPr/>
          <a:lstStyle/>
          <a:p>
            <a:pPr algn="ctr"/>
            <a:r>
              <a:rPr lang="en-US" dirty="0"/>
              <a:t>Setting up in private practice: Oliver Wiseman</a:t>
            </a:r>
          </a:p>
        </p:txBody>
      </p:sp>
      <p:sp>
        <p:nvSpPr>
          <p:cNvPr id="6" name="Title 1">
            <a:extLst>
              <a:ext uri="{FF2B5EF4-FFF2-40B4-BE49-F238E27FC236}">
                <a16:creationId xmlns:a16="http://schemas.microsoft.com/office/drawing/2014/main" id="{D9680F3F-D3AF-8CA3-1CAD-421DF1211E12}"/>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3239653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4183978099"/>
              </p:ext>
            </p:extLst>
          </p:nvPr>
        </p:nvGraphicFramePr>
        <p:xfrm>
          <a:off x="284548" y="211884"/>
          <a:ext cx="11411339" cy="493017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Clear and very informative</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Very informative</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Insights into types of company</a:t>
                      </a:r>
                    </a:p>
                    <a:p>
                      <a:pPr algn="l" fontAlgn="b"/>
                      <a:r>
                        <a:rPr lang="en-US" sz="1600" b="0" i="0" u="none" strike="noStrike" dirty="0">
                          <a:solidFill>
                            <a:srgbClr val="000000"/>
                          </a:solidFill>
                          <a:effectLst/>
                          <a:latin typeface="Calibri" panose="020F0502020204030204" pitchFamily="34" charset="0"/>
                        </a:rPr>
                        <a:t>Eye opening and entertaining</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Better understanding of claiming expenses</a:t>
                      </a:r>
                    </a:p>
                    <a:p>
                      <a:pPr algn="l" fontAlgn="b"/>
                      <a:r>
                        <a:rPr lang="en-US" sz="1600" b="0" i="0" u="none" strike="noStrike" dirty="0">
                          <a:solidFill>
                            <a:srgbClr val="000000"/>
                          </a:solidFill>
                          <a:effectLst/>
                          <a:latin typeface="Calibri" panose="020F0502020204030204" pitchFamily="34" charset="0"/>
                        </a:rPr>
                        <a:t>Brilliant talk. So well delivered and useful</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Great speaker</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Excellent. Good pieces of information. A lot to take in</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Difficult financial concepts explained</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The nuances of setting up companies</a:t>
                      </a: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Knowing about the thresholds for tax brackets and how to make things more tax efficient</a:t>
                      </a:r>
                    </a:p>
                  </a:txBody>
                  <a:tcPr marL="3882" marR="3882" marT="3882" marB="0" anchor="b"/>
                </a:tc>
                <a:extLst>
                  <a:ext uri="{0D108BD9-81ED-4DB2-BD59-A6C34878D82A}">
                    <a16:rowId xmlns:a16="http://schemas.microsoft.com/office/drawing/2014/main" val="1786490487"/>
                  </a:ext>
                </a:extLst>
              </a:tr>
              <a:tr h="381416">
                <a:tc>
                  <a:txBody>
                    <a:bodyPr/>
                    <a:lstStyle/>
                    <a:p>
                      <a:pPr algn="l" fontAlgn="b"/>
                      <a:r>
                        <a:rPr lang="en-US" sz="1600" b="0" i="0" u="none" strike="noStrike" dirty="0">
                          <a:solidFill>
                            <a:srgbClr val="000000"/>
                          </a:solidFill>
                          <a:effectLst/>
                          <a:latin typeface="Calibri" panose="020F0502020204030204" pitchFamily="34" charset="0"/>
                        </a:rPr>
                        <a:t>Great overview. Ability to ask questions.</a:t>
                      </a: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A234C183-C2C9-414D-2470-43F43A3EFB4A}"/>
              </a:ext>
            </a:extLst>
          </p:cNvPr>
          <p:cNvSpPr>
            <a:spLocks noGrp="1"/>
          </p:cNvSpPr>
          <p:nvPr>
            <p:ph type="title"/>
          </p:nvPr>
        </p:nvSpPr>
        <p:spPr/>
        <p:txBody>
          <a:bodyPr>
            <a:normAutofit/>
          </a:bodyPr>
          <a:lstStyle/>
          <a:p>
            <a:pPr algn="ctr"/>
            <a:r>
              <a:rPr lang="en-US" sz="2800" dirty="0"/>
              <a:t>Private practice: how can your accountant help? Vanessa Sanders</a:t>
            </a:r>
          </a:p>
        </p:txBody>
      </p:sp>
      <p:sp>
        <p:nvSpPr>
          <p:cNvPr id="6" name="Title 1">
            <a:extLst>
              <a:ext uri="{FF2B5EF4-FFF2-40B4-BE49-F238E27FC236}">
                <a16:creationId xmlns:a16="http://schemas.microsoft.com/office/drawing/2014/main" id="{D9680F3F-D3AF-8CA3-1CAD-421DF1211E12}"/>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Comments from delegates:</a:t>
            </a:r>
            <a:br>
              <a:rPr lang="en-GB" dirty="0"/>
            </a:br>
            <a:r>
              <a:rPr lang="en-GB" dirty="0"/>
              <a:t>What was most useful </a:t>
            </a:r>
          </a:p>
        </p:txBody>
      </p:sp>
    </p:spTree>
    <p:extLst>
      <p:ext uri="{BB962C8B-B14F-4D97-AF65-F5344CB8AC3E}">
        <p14:creationId xmlns:p14="http://schemas.microsoft.com/office/powerpoint/2010/main" val="790321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7481200-3BB2-4CA3-9D54-1077F6F7653A}"/>
              </a:ext>
            </a:extLst>
          </p:cNvPr>
          <p:cNvSpPr>
            <a:spLocks noGrp="1" noRot="1" noChangeAspect="1" noMove="1" noResize="1" noEditPoints="1" noAdjustHandles="1" noChangeArrowheads="1" noChangeShapeType="1" noTextEdit="1"/>
          </p:cNvSpPr>
          <p:nvPr/>
        </p:nvSpPr>
        <p:spPr>
          <a:xfrm>
            <a:off x="7555992" y="0"/>
            <a:ext cx="4636008"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199459" y="642938"/>
            <a:ext cx="3670808" cy="5502264"/>
          </a:xfrm>
        </p:spPr>
        <p:txBody>
          <a:bodyPr>
            <a:normAutofit/>
          </a:bodyPr>
          <a:lstStyle/>
          <a:p>
            <a:r>
              <a:rPr lang="en-US" dirty="0">
                <a:solidFill>
                  <a:srgbClr val="FFFFFF"/>
                </a:solidFill>
              </a:rPr>
              <a:t>Overall Value of the meeting: </a:t>
            </a:r>
            <a:br>
              <a:rPr lang="en-US" dirty="0">
                <a:solidFill>
                  <a:srgbClr val="FFFFFF"/>
                </a:solidFill>
              </a:rPr>
            </a:br>
            <a:r>
              <a:rPr lang="en-US" dirty="0">
                <a:solidFill>
                  <a:srgbClr val="FFFFFF"/>
                </a:solidFill>
              </a:rPr>
              <a:t>Max 7, Min 1</a:t>
            </a:r>
          </a:p>
        </p:txBody>
      </p:sp>
      <p:graphicFrame>
        <p:nvGraphicFramePr>
          <p:cNvPr id="5" name="Chart 4">
            <a:extLst>
              <a:ext uri="{FF2B5EF4-FFF2-40B4-BE49-F238E27FC236}">
                <a16:creationId xmlns:a16="http://schemas.microsoft.com/office/drawing/2014/main" id="{DFEEEBB7-F40C-1240-9BBB-AF55AA592A23}"/>
              </a:ext>
            </a:extLst>
          </p:cNvPr>
          <p:cNvGraphicFramePr>
            <a:graphicFrameLocks/>
          </p:cNvGraphicFramePr>
          <p:nvPr>
            <p:extLst>
              <p:ext uri="{D42A27DB-BD31-4B8C-83A1-F6EECF244321}">
                <p14:modId xmlns:p14="http://schemas.microsoft.com/office/powerpoint/2010/main" val="2499581157"/>
              </p:ext>
            </p:extLst>
          </p:nvPr>
        </p:nvGraphicFramePr>
        <p:xfrm>
          <a:off x="980917" y="1441134"/>
          <a:ext cx="6253342" cy="44819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79187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7481200-3BB2-4CA3-9D54-1077F6F7653A}"/>
              </a:ext>
            </a:extLst>
          </p:cNvPr>
          <p:cNvSpPr>
            <a:spLocks noGrp="1" noRot="1" noChangeAspect="1" noMove="1" noResize="1" noEditPoints="1" noAdjustHandles="1" noChangeArrowheads="1" noChangeShapeType="1" noTextEdit="1"/>
          </p:cNvSpPr>
          <p:nvPr/>
        </p:nvSpPr>
        <p:spPr>
          <a:xfrm>
            <a:off x="7555992" y="0"/>
            <a:ext cx="4636008"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199459" y="642938"/>
            <a:ext cx="3670808" cy="5502264"/>
          </a:xfrm>
        </p:spPr>
        <p:txBody>
          <a:bodyPr>
            <a:normAutofit/>
          </a:bodyPr>
          <a:lstStyle/>
          <a:p>
            <a:r>
              <a:rPr lang="en-US" dirty="0">
                <a:solidFill>
                  <a:srgbClr val="FFFFFF"/>
                </a:solidFill>
              </a:rPr>
              <a:t>All aspects of meeting: </a:t>
            </a:r>
            <a:br>
              <a:rPr lang="en-US" dirty="0">
                <a:solidFill>
                  <a:srgbClr val="FFFFFF"/>
                </a:solidFill>
              </a:rPr>
            </a:br>
            <a:r>
              <a:rPr lang="en-US" dirty="0">
                <a:solidFill>
                  <a:srgbClr val="FFFFFF"/>
                </a:solidFill>
              </a:rPr>
              <a:t>Max 7, Min 1</a:t>
            </a:r>
          </a:p>
        </p:txBody>
      </p:sp>
      <p:pic>
        <p:nvPicPr>
          <p:cNvPr id="4" name="Picture 3">
            <a:extLst>
              <a:ext uri="{FF2B5EF4-FFF2-40B4-BE49-F238E27FC236}">
                <a16:creationId xmlns:a16="http://schemas.microsoft.com/office/drawing/2014/main" id="{D75A09BD-CF39-AEA3-D1E8-522AAF04EBA6}"/>
              </a:ext>
            </a:extLst>
          </p:cNvPr>
          <p:cNvPicPr>
            <a:picLocks noChangeAspect="1"/>
          </p:cNvPicPr>
          <p:nvPr/>
        </p:nvPicPr>
        <p:blipFill>
          <a:blip r:embed="rId2"/>
          <a:stretch>
            <a:fillRect/>
          </a:stretch>
        </p:blipFill>
        <p:spPr>
          <a:xfrm>
            <a:off x="342427" y="1395090"/>
            <a:ext cx="6891832" cy="3997960"/>
          </a:xfrm>
          <a:prstGeom prst="rect">
            <a:avLst/>
          </a:prstGeom>
        </p:spPr>
      </p:pic>
    </p:spTree>
    <p:extLst>
      <p:ext uri="{BB962C8B-B14F-4D97-AF65-F5344CB8AC3E}">
        <p14:creationId xmlns:p14="http://schemas.microsoft.com/office/powerpoint/2010/main" val="1009312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B0DF90E-6BAD-4E82-8FDF-717C9A357378}"/>
              </a:ext>
            </a:extLst>
          </p:cNvPr>
          <p:cNvSpPr>
            <a:spLocks noGrp="1" noRot="1" noChangeAspect="1" noMove="1" noResize="1" noEditPoints="1" noAdjustHandles="1" noChangeArrowheads="1" noChangeShapeType="1" noTextEdit="1"/>
          </p:cNvSpPr>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3">
            <a:extLst>
              <a:ext uri="{FF2B5EF4-FFF2-40B4-BE49-F238E27FC236}">
                <a16:creationId xmlns:a16="http://schemas.microsoft.com/office/drawing/2014/main" id="{13DCC859-0434-4BB8-B6C5-09C88AE698FB}"/>
              </a:ext>
            </a:extLst>
          </p:cNvPr>
          <p:cNvSpPr>
            <a:spLocks noGrp="1" noRot="1" noChangeAspect="1" noMove="1" noResize="1" noEditPoints="1" noAdjustHandles="1" noChangeArrowheads="1" noChangeShapeType="1" noTextEdit="1"/>
          </p:cNvSpPr>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1">
            <a:extLst>
              <a:ext uri="{FF2B5EF4-FFF2-40B4-BE49-F238E27FC236}">
                <a16:creationId xmlns:a16="http://schemas.microsoft.com/office/drawing/2014/main" id="{08E7ACFB-B791-4C23-8B17-013FEDC09A89}"/>
              </a:ext>
            </a:extLst>
          </p:cNvPr>
          <p:cNvSpPr>
            <a:spLocks noGrp="1" noRot="1" noChangeAspect="1" noMove="1" noResize="1" noEditPoints="1" noAdjustHandles="1" noChangeArrowheads="1" noChangeShapeType="1" noTextEdit="1"/>
          </p:cNvSpPr>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502278" y="365125"/>
            <a:ext cx="10520702" cy="772299"/>
          </a:xfrm>
        </p:spPr>
        <p:txBody>
          <a:bodyPr>
            <a:normAutofit/>
          </a:bodyPr>
          <a:lstStyle/>
          <a:p>
            <a:r>
              <a:rPr lang="en-US" dirty="0"/>
              <a:t>Speaker Scores: Max 7, Min 1</a:t>
            </a:r>
          </a:p>
        </p:txBody>
      </p:sp>
      <p:graphicFrame>
        <p:nvGraphicFramePr>
          <p:cNvPr id="7" name="Chart 6">
            <a:extLst>
              <a:ext uri="{FF2B5EF4-FFF2-40B4-BE49-F238E27FC236}">
                <a16:creationId xmlns:a16="http://schemas.microsoft.com/office/drawing/2014/main" id="{9CE4CF2E-2EE3-4AE8-9BDC-DDEF26E7D8CE}"/>
              </a:ext>
            </a:extLst>
          </p:cNvPr>
          <p:cNvGraphicFramePr>
            <a:graphicFrameLocks/>
          </p:cNvGraphicFramePr>
          <p:nvPr>
            <p:extLst>
              <p:ext uri="{D42A27DB-BD31-4B8C-83A1-F6EECF244321}">
                <p14:modId xmlns:p14="http://schemas.microsoft.com/office/powerpoint/2010/main" val="56021932"/>
              </p:ext>
            </p:extLst>
          </p:nvPr>
        </p:nvGraphicFramePr>
        <p:xfrm>
          <a:off x="320351" y="1702879"/>
          <a:ext cx="11146052" cy="528288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a:extLst>
              <a:ext uri="{FF2B5EF4-FFF2-40B4-BE49-F238E27FC236}">
                <a16:creationId xmlns:a16="http://schemas.microsoft.com/office/drawing/2014/main" id="{0B6A3E0B-EF44-42DE-BBDF-A2EFF6ECD55B}"/>
              </a:ext>
            </a:extLst>
          </p:cNvPr>
          <p:cNvGraphicFramePr>
            <a:graphicFrameLocks/>
          </p:cNvGraphicFramePr>
          <p:nvPr>
            <p:extLst>
              <p:ext uri="{D42A27DB-BD31-4B8C-83A1-F6EECF244321}">
                <p14:modId xmlns:p14="http://schemas.microsoft.com/office/powerpoint/2010/main" val="2796841481"/>
              </p:ext>
            </p:extLst>
          </p:nvPr>
        </p:nvGraphicFramePr>
        <p:xfrm>
          <a:off x="502278" y="1502549"/>
          <a:ext cx="10884557" cy="47496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93438660"/>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1787900243"/>
              </p:ext>
            </p:extLst>
          </p:nvPr>
        </p:nvGraphicFramePr>
        <p:xfrm>
          <a:off x="189013" y="326722"/>
          <a:ext cx="11411339" cy="5359582"/>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Excellent Course</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Superb venue. Very comfortable</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Great course. Great food. Great venue. Great accommodation and organization.</a:t>
                      </a:r>
                    </a:p>
                    <a:p>
                      <a:pPr algn="l" fontAlgn="b"/>
                      <a:r>
                        <a:rPr lang="en-US" sz="1600" b="0" i="0" u="none" strike="noStrike" dirty="0">
                          <a:solidFill>
                            <a:srgbClr val="000000"/>
                          </a:solidFill>
                          <a:effectLst/>
                          <a:latin typeface="Calibri" panose="020F0502020204030204" pitchFamily="34" charset="0"/>
                        </a:rPr>
                        <a:t>Teaches you almost everything you want or need to know for Consultant life but never get told in training </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Superb course. All great. Very useful</a:t>
                      </a:r>
                    </a:p>
                    <a:p>
                      <a:pPr algn="l" fontAlgn="b"/>
                      <a:r>
                        <a:rPr lang="en-US" sz="1600" b="0" i="0" u="none" strike="noStrike" dirty="0">
                          <a:solidFill>
                            <a:srgbClr val="000000"/>
                          </a:solidFill>
                          <a:effectLst/>
                          <a:latin typeface="Calibri" panose="020F0502020204030204" pitchFamily="34" charset="0"/>
                        </a:rPr>
                        <a:t>Introduction to expect a consultant practice that one doesn’t normally see or experience as a trainee and how to manage them </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Excellent course. Learned a lot of very useful info. Very interactive. Tasty food. Excellent accommodation. Absolutely brilliant </a:t>
                      </a:r>
                      <a:r>
                        <a:rPr lang="en-US" sz="1600" b="0" i="0" u="none" strike="noStrike" dirty="0" err="1">
                          <a:solidFill>
                            <a:srgbClr val="000000"/>
                          </a:solidFill>
                          <a:effectLst/>
                          <a:latin typeface="Calibri" panose="020F0502020204030204" pitchFamily="34" charset="0"/>
                        </a:rPr>
                        <a:t>organisation</a:t>
                      </a:r>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Superb course. Great food</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Love the venue. Amazing food. Could have been more scope for discussion. While it doesn’t affect my perception of the course, I feel there could be more diversity in the faculty</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Excellent course content. Good refreshments. Excellent </a:t>
                      </a:r>
                      <a:r>
                        <a:rPr lang="en-US" sz="1600" b="0" i="0" u="none" strike="noStrike" dirty="0" err="1">
                          <a:solidFill>
                            <a:srgbClr val="000000"/>
                          </a:solidFill>
                          <a:effectLst/>
                          <a:latin typeface="Calibri" panose="020F0502020204030204" pitchFamily="34" charset="0"/>
                        </a:rPr>
                        <a:t>organisation</a:t>
                      </a:r>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Excellent overall course content, clear and useful. Very good venue and food. Accommodation much better than expected. Stuck to timetable as advertised</a:t>
                      </a:r>
                    </a:p>
                  </a:txBody>
                  <a:tcPr marL="3882" marR="3882" marT="3882" marB="0" anchor="b"/>
                </a:tc>
                <a:extLst>
                  <a:ext uri="{0D108BD9-81ED-4DB2-BD59-A6C34878D82A}">
                    <a16:rowId xmlns:a16="http://schemas.microsoft.com/office/drawing/2014/main" val="1786490487"/>
                  </a:ext>
                </a:extLst>
              </a:tr>
              <a:tr h="381416">
                <a:tc>
                  <a:txBody>
                    <a:bodyPr/>
                    <a:lstStyle/>
                    <a:p>
                      <a:pPr algn="l" fontAlgn="b"/>
                      <a:r>
                        <a:rPr lang="en-US" sz="1600" b="0" i="0" u="none" strike="noStrike" dirty="0">
                          <a:solidFill>
                            <a:srgbClr val="000000"/>
                          </a:solidFill>
                          <a:effectLst/>
                          <a:latin typeface="Calibri" panose="020F0502020204030204" pitchFamily="34" charset="0"/>
                        </a:rPr>
                        <a:t>Excellent all encompassing course with lots of points not covered elsewhere</a:t>
                      </a:r>
                    </a:p>
                  </a:txBody>
                  <a:tcPr marL="3882" marR="3882" marT="3882" marB="0" anchor="b"/>
                </a:tc>
                <a:extLst>
                  <a:ext uri="{0D108BD9-81ED-4DB2-BD59-A6C34878D82A}">
                    <a16:rowId xmlns:a16="http://schemas.microsoft.com/office/drawing/2014/main" val="1018963970"/>
                  </a:ext>
                </a:extLst>
              </a:tr>
              <a:tr h="305990">
                <a:tc>
                  <a:txBody>
                    <a:bodyPr/>
                    <a:lstStyle/>
                    <a:p>
                      <a:pPr algn="l" fontAlgn="b"/>
                      <a:r>
                        <a:rPr lang="en-US" sz="1600" b="0" i="0" u="none" strike="noStrike" dirty="0">
                          <a:solidFill>
                            <a:srgbClr val="000000"/>
                          </a:solidFill>
                          <a:effectLst/>
                          <a:latin typeface="Calibri" panose="020F0502020204030204" pitchFamily="34" charset="0"/>
                        </a:rPr>
                        <a:t>Great course with lots of information and guidance </a:t>
                      </a: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A234C183-C2C9-414D-2470-43F43A3EFB4A}"/>
              </a:ext>
            </a:extLst>
          </p:cNvPr>
          <p:cNvSpPr>
            <a:spLocks noGrp="1"/>
          </p:cNvSpPr>
          <p:nvPr>
            <p:ph type="title"/>
          </p:nvPr>
        </p:nvSpPr>
        <p:spPr/>
        <p:txBody>
          <a:bodyPr/>
          <a:lstStyle/>
          <a:p>
            <a:pPr algn="ctr"/>
            <a:r>
              <a:rPr lang="en-US" dirty="0"/>
              <a:t>General Comments</a:t>
            </a:r>
          </a:p>
        </p:txBody>
      </p:sp>
    </p:spTree>
    <p:extLst>
      <p:ext uri="{BB962C8B-B14F-4D97-AF65-F5344CB8AC3E}">
        <p14:creationId xmlns:p14="http://schemas.microsoft.com/office/powerpoint/2010/main" val="1451671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4133700122"/>
              </p:ext>
            </p:extLst>
          </p:nvPr>
        </p:nvGraphicFramePr>
        <p:xfrm>
          <a:off x="284548" y="211884"/>
          <a:ext cx="11411339" cy="6119836"/>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A broad introduction to Consultant life. Insightful re-job plan and finances. </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You didn’t know you needed to know to prepare for Consultant practice. </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
Excellent course with a lot of very useful advice about broad subjects including work life balance and advice insight that no one else would share with you.</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An incredibly useful, engaging and supportive of course which provides excellent skills and frameworks in dealing with issues of leadership, communication, and daily life in one’s medical career.
Come and learn what no one else will, will have time, to teach you.</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Gives you an understanding/ foundation in aspects of consultant jobs that we often don’t get much teaching or training about previously just learned on the job </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Fast paced calls with excellent speakers and positive engagement from candidates and faculty. Some physical activity which was welcomed. </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Must attend: eye-opening</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Provides a wealth of information that I never realized I needed to know as a senior medical Trainee.
Detailed but easily accessible course on leadership and management with an engaging and knowledgeable faculty</a:t>
                      </a: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Best value for money, inspiring speakers and ticking all the boxes for a great course. </a:t>
                      </a:r>
                    </a:p>
                  </a:txBody>
                  <a:tcPr marL="3882" marR="3882" marT="3882" marB="0" anchor="b"/>
                </a:tc>
                <a:extLst>
                  <a:ext uri="{0D108BD9-81ED-4DB2-BD59-A6C34878D82A}">
                    <a16:rowId xmlns:a16="http://schemas.microsoft.com/office/drawing/2014/main" val="1786490487"/>
                  </a:ext>
                </a:extLst>
              </a:tr>
              <a:tr h="381416">
                <a:tc>
                  <a:txBody>
                    <a:bodyPr/>
                    <a:lstStyle/>
                    <a:p>
                      <a:pPr algn="l" fontAlgn="b"/>
                      <a:r>
                        <a:rPr lang="en-US" sz="1600" b="0" i="0" u="none" strike="noStrike" dirty="0">
                          <a:solidFill>
                            <a:srgbClr val="000000"/>
                          </a:solidFill>
                          <a:effectLst/>
                          <a:latin typeface="Calibri" panose="020F0502020204030204" pitchFamily="34" charset="0"/>
                        </a:rPr>
                        <a:t>Excellent course in preparation for life is a new consultant and beyond. All the information that no one tells you. </a:t>
                      </a:r>
                    </a:p>
                  </a:txBody>
                  <a:tcPr marL="3882" marR="3882" marT="3882" marB="0" anchor="b"/>
                </a:tc>
                <a:extLst>
                  <a:ext uri="{0D108BD9-81ED-4DB2-BD59-A6C34878D82A}">
                    <a16:rowId xmlns:a16="http://schemas.microsoft.com/office/drawing/2014/main" val="1018963970"/>
                  </a:ext>
                </a:extLst>
              </a:tr>
              <a:tr h="305990">
                <a:tc>
                  <a:txBody>
                    <a:bodyPr/>
                    <a:lstStyle/>
                    <a:p>
                      <a:pPr algn="l" fontAlgn="b"/>
                      <a:r>
                        <a:rPr lang="en-US" sz="1600" b="0" i="0" u="none" strike="noStrike" dirty="0">
                          <a:solidFill>
                            <a:srgbClr val="000000"/>
                          </a:solidFill>
                          <a:effectLst/>
                          <a:latin typeface="Calibri" panose="020F0502020204030204" pitchFamily="34" charset="0"/>
                        </a:rPr>
                        <a:t>Although the course is run by surgeons and Rosie attended by surgeons it’s actually relevant to all medical specialties </a:t>
                      </a:r>
                    </a:p>
                    <a:p>
                      <a:pPr algn="l" fontAlgn="b"/>
                      <a:r>
                        <a:rPr lang="en-US" sz="1600" b="0" i="0" u="none" strike="noStrike" dirty="0">
                          <a:solidFill>
                            <a:srgbClr val="000000"/>
                          </a:solidFill>
                          <a:effectLst/>
                          <a:latin typeface="Calibri" panose="020F0502020204030204" pitchFamily="34" charset="0"/>
                        </a:rPr>
                        <a:t>Great mix of leadership theory and ideas to put into practice with more practical aspects of becoming a consultant </a:t>
                      </a: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A234C183-C2C9-414D-2470-43F43A3EFB4A}"/>
              </a:ext>
            </a:extLst>
          </p:cNvPr>
          <p:cNvSpPr>
            <a:spLocks noGrp="1"/>
          </p:cNvSpPr>
          <p:nvPr>
            <p:ph type="title"/>
          </p:nvPr>
        </p:nvSpPr>
        <p:spPr/>
        <p:txBody>
          <a:bodyPr>
            <a:normAutofit/>
          </a:bodyPr>
          <a:lstStyle/>
          <a:p>
            <a:pPr algn="ctr"/>
            <a:r>
              <a:rPr lang="en-US" sz="2400" dirty="0"/>
              <a:t>How would you describe this course to somebody who knows nothing about it?</a:t>
            </a:r>
          </a:p>
        </p:txBody>
      </p:sp>
    </p:spTree>
    <p:extLst>
      <p:ext uri="{BB962C8B-B14F-4D97-AF65-F5344CB8AC3E}">
        <p14:creationId xmlns:p14="http://schemas.microsoft.com/office/powerpoint/2010/main" val="2355050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3573750798"/>
              </p:ext>
            </p:extLst>
          </p:nvPr>
        </p:nvGraphicFramePr>
        <p:xfrm>
          <a:off x="284548" y="211884"/>
          <a:ext cx="11411339" cy="600969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Yes. Really enjoyed. Great faculty. Interesting, engaging, relevant.
Very reasonably priced. </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Addresses the hidden curriculum of management and private practice. </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Content not found in other courses.
 What you need to know.</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Amazing speakers and great value of information. Very interactive and fun.
Absolutely recommend this course as great faculty, knowledge and organization. Very useful information that is applicable in all aspects of personal and professional life.</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The eye doesn’t see what the mind doesn’t know. I didn’t know any of this so I never thought about asking about them.</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Absolutely, very good info</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Because I got so much out of it myself</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Best course I attended for management and leadership </a:t>
                      </a: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Decent venue with excellent food and accommodation</a:t>
                      </a:r>
                    </a:p>
                  </a:txBody>
                  <a:tcPr marL="3882" marR="3882" marT="3882" marB="0" anchor="b"/>
                </a:tc>
                <a:extLst>
                  <a:ext uri="{0D108BD9-81ED-4DB2-BD59-A6C34878D82A}">
                    <a16:rowId xmlns:a16="http://schemas.microsoft.com/office/drawing/2014/main" val="1786490487"/>
                  </a:ext>
                </a:extLst>
              </a:tr>
              <a:tr h="381416">
                <a:tc>
                  <a:txBody>
                    <a:bodyPr/>
                    <a:lstStyle/>
                    <a:p>
                      <a:pPr algn="l" fontAlgn="b"/>
                      <a:r>
                        <a:rPr lang="en-US" sz="1600" b="0" i="0" u="none" strike="noStrike" dirty="0">
                          <a:solidFill>
                            <a:srgbClr val="000000"/>
                          </a:solidFill>
                          <a:effectLst/>
                          <a:latin typeface="Calibri" panose="020F0502020204030204" pitchFamily="34" charset="0"/>
                        </a:rPr>
                        <a:t>Better understanding of private work</a:t>
                      </a:r>
                    </a:p>
                  </a:txBody>
                  <a:tcPr marL="3882" marR="3882" marT="3882" marB="0" anchor="b"/>
                </a:tc>
                <a:extLst>
                  <a:ext uri="{0D108BD9-81ED-4DB2-BD59-A6C34878D82A}">
                    <a16:rowId xmlns:a16="http://schemas.microsoft.com/office/drawing/2014/main" val="1018963970"/>
                  </a:ext>
                </a:extLst>
              </a:tr>
              <a:tr h="305990">
                <a:tc>
                  <a:txBody>
                    <a:bodyPr/>
                    <a:lstStyle/>
                    <a:p>
                      <a:pPr algn="l" fontAlgn="b"/>
                      <a:r>
                        <a:rPr lang="en-US" sz="1600" b="0" i="0" u="none" strike="noStrike" dirty="0">
                          <a:solidFill>
                            <a:srgbClr val="000000"/>
                          </a:solidFill>
                          <a:effectLst/>
                          <a:latin typeface="Calibri" panose="020F0502020204030204" pitchFamily="34" charset="0"/>
                        </a:rPr>
                        <a:t>This was the best course in terms of content organization and venue “the iPhone in courses compared to the rest” </a:t>
                      </a:r>
                    </a:p>
                    <a:p>
                      <a:pPr algn="l" fontAlgn="b"/>
                      <a:r>
                        <a:rPr lang="en-US" sz="1600" b="0" i="0" u="none" strike="noStrike" dirty="0">
                          <a:solidFill>
                            <a:srgbClr val="000000"/>
                          </a:solidFill>
                          <a:effectLst/>
                          <a:latin typeface="Calibri" panose="020F0502020204030204" pitchFamily="34" charset="0"/>
                        </a:rPr>
                        <a:t>Excellent faculty, venue and content</a:t>
                      </a:r>
                    </a:p>
                    <a:p>
                      <a:pPr algn="l" fontAlgn="b"/>
                      <a:r>
                        <a:rPr lang="en-US" sz="1600" b="0" i="0" u="none" strike="noStrike" dirty="0">
                          <a:solidFill>
                            <a:srgbClr val="000000"/>
                          </a:solidFill>
                          <a:effectLst/>
                          <a:latin typeface="Calibri" panose="020F0502020204030204" pitchFamily="34" charset="0"/>
                        </a:rPr>
                        <a:t>Absolutely</a:t>
                      </a:r>
                    </a:p>
                    <a:p>
                      <a:pPr algn="l" fontAlgn="b"/>
                      <a:r>
                        <a:rPr lang="en-US" sz="1600" b="0" i="0" u="none" strike="noStrike" dirty="0">
                          <a:solidFill>
                            <a:srgbClr val="000000"/>
                          </a:solidFill>
                          <a:effectLst/>
                          <a:latin typeface="Calibri" panose="020F0502020204030204" pitchFamily="34" charset="0"/>
                        </a:rPr>
                        <a:t>Great speakers, good atmosphere, fun and educational</a:t>
                      </a: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A234C183-C2C9-414D-2470-43F43A3EFB4A}"/>
              </a:ext>
            </a:extLst>
          </p:cNvPr>
          <p:cNvSpPr>
            <a:spLocks noGrp="1"/>
          </p:cNvSpPr>
          <p:nvPr>
            <p:ph type="title"/>
          </p:nvPr>
        </p:nvSpPr>
        <p:spPr/>
        <p:txBody>
          <a:bodyPr>
            <a:normAutofit/>
          </a:bodyPr>
          <a:lstStyle/>
          <a:p>
            <a:pPr algn="ctr"/>
            <a:r>
              <a:rPr lang="en-US" sz="2800" dirty="0"/>
              <a:t>Why would you recommend this course to a colleague?</a:t>
            </a:r>
          </a:p>
        </p:txBody>
      </p:sp>
    </p:spTree>
    <p:extLst>
      <p:ext uri="{BB962C8B-B14F-4D97-AF65-F5344CB8AC3E}">
        <p14:creationId xmlns:p14="http://schemas.microsoft.com/office/powerpoint/2010/main" val="500705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C7EB61-C845-49D9-BD8E-02D63BC1716C}"/>
              </a:ext>
            </a:extLst>
          </p:cNvPr>
          <p:cNvSpPr>
            <a:spLocks noGrp="1"/>
          </p:cNvSpPr>
          <p:nvPr>
            <p:ph type="title"/>
          </p:nvPr>
        </p:nvSpPr>
        <p:spPr>
          <a:xfrm>
            <a:off x="838200" y="5529884"/>
            <a:ext cx="7719381" cy="1096331"/>
          </a:xfrm>
        </p:spPr>
        <p:txBody>
          <a:bodyPr>
            <a:normAutofit fontScale="90000"/>
          </a:bodyPr>
          <a:lstStyle/>
          <a:p>
            <a:r>
              <a:rPr lang="en-GB" dirty="0"/>
              <a:t>Comments from delegates:</a:t>
            </a:r>
            <a:br>
              <a:rPr lang="en-GB" dirty="0"/>
            </a:br>
            <a:r>
              <a:rPr lang="en-GB" dirty="0"/>
              <a:t>What was most useful </a:t>
            </a:r>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536706627"/>
              </p:ext>
            </p:extLst>
          </p:nvPr>
        </p:nvGraphicFramePr>
        <p:xfrm>
          <a:off x="284548" y="211884"/>
          <a:ext cx="11411339" cy="517401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ctr" fontAlgn="b"/>
                      <a:r>
                        <a:rPr lang="en-US" sz="4000" b="0" i="0" u="none" strike="noStrike" dirty="0">
                          <a:solidFill>
                            <a:srgbClr val="000000"/>
                          </a:solidFill>
                          <a:effectLst/>
                          <a:latin typeface="Calibri" panose="020F0502020204030204" pitchFamily="34" charset="0"/>
                        </a:rPr>
                        <a:t>Leadership Workshops 1 and 2: Richard Canter</a:t>
                      </a: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Understanding personality types, negotiating framework. Workshop 1 went through everyday scenarios.</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Understanding personality types and how to interact. And, not but. Inspire-focus-enable-reinforce-learn</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Very encouraging start to course. Set the tone for the environment</a:t>
                      </a:r>
                    </a:p>
                    <a:p>
                      <a:pPr algn="l" fontAlgn="b"/>
                      <a:r>
                        <a:rPr lang="en-US" sz="1600" b="0" i="0" u="none" strike="noStrike" dirty="0">
                          <a:solidFill>
                            <a:srgbClr val="000000"/>
                          </a:solidFill>
                          <a:effectLst/>
                          <a:latin typeface="Calibri" panose="020F0502020204030204" pitchFamily="34" charset="0"/>
                        </a:rPr>
                        <a:t>Excellent heuristics that I will aim to use in everyday life</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Eye opening talks on managing people. Definition of leadership</a:t>
                      </a:r>
                    </a:p>
                    <a:p>
                      <a:pPr algn="l" fontAlgn="b"/>
                      <a:r>
                        <a:rPr lang="en-US" sz="1600" b="0" i="0" u="none" strike="noStrike" dirty="0">
                          <a:solidFill>
                            <a:srgbClr val="000000"/>
                          </a:solidFill>
                          <a:effectLst/>
                          <a:latin typeface="Calibri" panose="020F0502020204030204" pitchFamily="34" charset="0"/>
                        </a:rPr>
                        <a:t>Working out my working style, How to frame difficult conversations</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Tools for communication and negotiation. Leadership domains. Personality types.</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Excellent perspective about recreating ourselves and leadership strategies</a:t>
                      </a:r>
                    </a:p>
                    <a:p>
                      <a:pPr algn="l" fontAlgn="b"/>
                      <a:r>
                        <a:rPr lang="en-US" sz="1600" b="0" i="0" u="none" strike="noStrike" dirty="0">
                          <a:solidFill>
                            <a:srgbClr val="000000"/>
                          </a:solidFill>
                          <a:effectLst/>
                          <a:latin typeface="Calibri" panose="020F0502020204030204" pitchFamily="34" charset="0"/>
                        </a:rPr>
                        <a:t>Great speaker with so much work and life advice and job interview tips</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Ways to deal with difficult conversations. Understanding the different components constituting good leadership</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Different work styles and what this means in the workplace</a:t>
                      </a: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Communication framework to use. Workshop 2: inspiring stories</a:t>
                      </a:r>
                    </a:p>
                  </a:txBody>
                  <a:tcPr marL="3882" marR="3882" marT="3882" marB="0" anchor="b"/>
                </a:tc>
                <a:extLst>
                  <a:ext uri="{0D108BD9-81ED-4DB2-BD59-A6C34878D82A}">
                    <a16:rowId xmlns:a16="http://schemas.microsoft.com/office/drawing/2014/main" val="1786490487"/>
                  </a:ext>
                </a:extLst>
              </a:tr>
              <a:tr h="381416">
                <a:tc>
                  <a:txBody>
                    <a:bodyPr/>
                    <a:lstStyle/>
                    <a:p>
                      <a:pPr algn="l" fontAlgn="b"/>
                      <a:r>
                        <a:rPr lang="en-US" sz="1600" b="0" i="0" u="none" strike="noStrike" dirty="0">
                          <a:solidFill>
                            <a:srgbClr val="000000"/>
                          </a:solidFill>
                          <a:effectLst/>
                          <a:latin typeface="Calibri" panose="020F0502020204030204" pitchFamily="34" charset="0"/>
                        </a:rPr>
                        <a:t>Good insight into personality traits. Negotiating techniques. Passionate delivery. </a:t>
                      </a:r>
                    </a:p>
                  </a:txBody>
                  <a:tcPr marL="3882" marR="3882" marT="3882" marB="0" anchor="b"/>
                </a:tc>
                <a:extLst>
                  <a:ext uri="{0D108BD9-81ED-4DB2-BD59-A6C34878D82A}">
                    <a16:rowId xmlns:a16="http://schemas.microsoft.com/office/drawing/2014/main" val="1018963970"/>
                  </a:ext>
                </a:extLst>
              </a:tr>
              <a:tr h="305990">
                <a:tc>
                  <a:txBody>
                    <a:bodyPr/>
                    <a:lstStyle/>
                    <a:p>
                      <a:pPr algn="l" fontAlgn="b"/>
                      <a:r>
                        <a:rPr lang="en-US" sz="1600" b="0" i="0" u="none" strike="noStrike" dirty="0">
                          <a:solidFill>
                            <a:srgbClr val="000000"/>
                          </a:solidFill>
                          <a:effectLst/>
                          <a:latin typeface="Calibri" panose="020F0502020204030204" pitchFamily="34" charset="0"/>
                        </a:rPr>
                        <a:t>Inspiring and fun. Workshop 2: Fantastic. Another great talk by Prof. Excellent tips and astonishing examples.</a:t>
                      </a:r>
                    </a:p>
                  </a:txBody>
                  <a:tcPr marL="3882" marR="3882" marT="3882" marB="0" anchor="b"/>
                </a:tc>
                <a:extLst>
                  <a:ext uri="{0D108BD9-81ED-4DB2-BD59-A6C34878D82A}">
                    <a16:rowId xmlns:a16="http://schemas.microsoft.com/office/drawing/2014/main" val="2094766767"/>
                  </a:ext>
                </a:extLst>
              </a:tr>
            </a:tbl>
          </a:graphicData>
        </a:graphic>
      </p:graphicFrame>
    </p:spTree>
    <p:extLst>
      <p:ext uri="{BB962C8B-B14F-4D97-AF65-F5344CB8AC3E}">
        <p14:creationId xmlns:p14="http://schemas.microsoft.com/office/powerpoint/2010/main" val="3527053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26">
            <a:extLst>
              <a:ext uri="{FF2B5EF4-FFF2-40B4-BE49-F238E27FC236}">
                <a16:creationId xmlns:a16="http://schemas.microsoft.com/office/drawing/2014/main" id="{65C9B8F0-FF66-4C15-BD05-E86B87331846}"/>
              </a:ext>
            </a:extLst>
          </p:cNvPr>
          <p:cNvSpPr>
            <a:spLocks noGrp="1" noRot="1" noChangeAspect="1" noMove="1" noResize="1" noEditPoints="1" noAdjustHandles="1" noChangeArrowheads="1" noChangeShapeType="1" noTextEdit="1"/>
          </p:cNvSpPr>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28">
            <a:extLst>
              <a:ext uri="{FF2B5EF4-FFF2-40B4-BE49-F238E27FC236}">
                <a16:creationId xmlns:a16="http://schemas.microsoft.com/office/drawing/2014/main" id="{E4505C23-674B-4195-81D6-0C127FEAE3F8}"/>
              </a:ext>
            </a:extLst>
          </p:cNvPr>
          <p:cNvSpPr>
            <a:spLocks noGrp="1" noRot="1" noChangeAspect="1" noMove="1" noResize="1" noEditPoints="1" noAdjustHandles="1" noChangeArrowheads="1" noChangeShapeType="1" noTextEdit="1"/>
          </p:cNvSpPr>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4A626F6-65FC-AD93-0E04-9F470836F88C}"/>
              </a:ext>
            </a:extLst>
          </p:cNvPr>
          <p:cNvGraphicFramePr>
            <a:graphicFrameLocks noGrp="1"/>
          </p:cNvGraphicFramePr>
          <p:nvPr>
            <p:extLst>
              <p:ext uri="{D42A27DB-BD31-4B8C-83A1-F6EECF244321}">
                <p14:modId xmlns:p14="http://schemas.microsoft.com/office/powerpoint/2010/main" val="884109767"/>
              </p:ext>
            </p:extLst>
          </p:nvPr>
        </p:nvGraphicFramePr>
        <p:xfrm>
          <a:off x="284548" y="211884"/>
          <a:ext cx="11411339" cy="4930170"/>
        </p:xfrm>
        <a:graphic>
          <a:graphicData uri="http://schemas.openxmlformats.org/drawingml/2006/table">
            <a:tbl>
              <a:tblPr>
                <a:tableStyleId>{5C22544A-7EE6-4342-B048-85BDC9FD1C3A}</a:tableStyleId>
              </a:tblPr>
              <a:tblGrid>
                <a:gridCol w="11411339">
                  <a:extLst>
                    <a:ext uri="{9D8B030D-6E8A-4147-A177-3AD203B41FA5}">
                      <a16:colId xmlns:a16="http://schemas.microsoft.com/office/drawing/2014/main" val="4207400647"/>
                    </a:ext>
                  </a:extLst>
                </a:gridCol>
              </a:tblGrid>
              <a:tr h="984824">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885869793"/>
                  </a:ext>
                </a:extLst>
              </a:tr>
              <a:tr h="456842">
                <a:tc>
                  <a:txBody>
                    <a:bodyPr/>
                    <a:lstStyle/>
                    <a:p>
                      <a:pPr algn="l" fontAlgn="b"/>
                      <a:r>
                        <a:rPr lang="en-US" sz="1600" b="0" i="0" u="none" strike="noStrike" dirty="0">
                          <a:solidFill>
                            <a:srgbClr val="000000"/>
                          </a:solidFill>
                          <a:effectLst/>
                          <a:latin typeface="Calibri" panose="020F0502020204030204" pitchFamily="34" charset="0"/>
                        </a:rPr>
                        <a:t>To understand approach</a:t>
                      </a:r>
                    </a:p>
                  </a:txBody>
                  <a:tcPr marL="3882" marR="3882" marT="3882" marB="0" anchor="b"/>
                </a:tc>
                <a:extLst>
                  <a:ext uri="{0D108BD9-81ED-4DB2-BD59-A6C34878D82A}">
                    <a16:rowId xmlns:a16="http://schemas.microsoft.com/office/drawing/2014/main" val="1632495125"/>
                  </a:ext>
                </a:extLst>
              </a:tr>
              <a:tr h="305990">
                <a:tc>
                  <a:txBody>
                    <a:bodyPr/>
                    <a:lstStyle/>
                    <a:p>
                      <a:pPr algn="l" fontAlgn="b"/>
                      <a:r>
                        <a:rPr lang="en-US" sz="1600" b="0" i="0" u="none" strike="noStrike" dirty="0">
                          <a:solidFill>
                            <a:srgbClr val="000000"/>
                          </a:solidFill>
                          <a:effectLst/>
                          <a:latin typeface="Calibri" panose="020F0502020204030204" pitchFamily="34" charset="0"/>
                        </a:rPr>
                        <a:t>Exposure to the process and complexity of building a business case</a:t>
                      </a:r>
                    </a:p>
                  </a:txBody>
                  <a:tcPr marL="3882" marR="3882" marT="3882" marB="0" anchor="b"/>
                </a:tc>
                <a:extLst>
                  <a:ext uri="{0D108BD9-81ED-4DB2-BD59-A6C34878D82A}">
                    <a16:rowId xmlns:a16="http://schemas.microsoft.com/office/drawing/2014/main" val="3948931721"/>
                  </a:ext>
                </a:extLst>
              </a:tr>
              <a:tr h="532268">
                <a:tc>
                  <a:txBody>
                    <a:bodyPr/>
                    <a:lstStyle/>
                    <a:p>
                      <a:pPr algn="l" fontAlgn="b"/>
                      <a:r>
                        <a:rPr lang="en-US" sz="1600" b="0" i="0" u="none" strike="noStrike" dirty="0">
                          <a:solidFill>
                            <a:srgbClr val="000000"/>
                          </a:solidFill>
                          <a:effectLst/>
                          <a:latin typeface="Calibri" panose="020F0502020204030204" pitchFamily="34" charset="0"/>
                        </a:rPr>
                        <a:t>Insightful talk about things we take for granted</a:t>
                      </a:r>
                    </a:p>
                    <a:p>
                      <a:pPr algn="l" fontAlgn="b"/>
                      <a:r>
                        <a:rPr lang="en-US" sz="1600" b="0" i="0" u="none" strike="noStrike" dirty="0">
                          <a:solidFill>
                            <a:srgbClr val="000000"/>
                          </a:solidFill>
                          <a:effectLst/>
                          <a:latin typeface="Calibri" panose="020F0502020204030204" pitchFamily="34" charset="0"/>
                        </a:rPr>
                        <a:t>Getting an idea of how to go about a business plan</a:t>
                      </a:r>
                    </a:p>
                  </a:txBody>
                  <a:tcPr marL="3882" marR="3882" marT="3882" marB="0" anchor="b"/>
                </a:tc>
                <a:extLst>
                  <a:ext uri="{0D108BD9-81ED-4DB2-BD59-A6C34878D82A}">
                    <a16:rowId xmlns:a16="http://schemas.microsoft.com/office/drawing/2014/main" val="1118598870"/>
                  </a:ext>
                </a:extLst>
              </a:tr>
              <a:tr h="607694">
                <a:tc>
                  <a:txBody>
                    <a:bodyPr/>
                    <a:lstStyle/>
                    <a:p>
                      <a:pPr algn="l" fontAlgn="b"/>
                      <a:r>
                        <a:rPr lang="en-US" sz="1600" b="0" i="0" u="none" strike="noStrike" dirty="0">
                          <a:solidFill>
                            <a:srgbClr val="000000"/>
                          </a:solidFill>
                          <a:effectLst/>
                          <a:latin typeface="Calibri" panose="020F0502020204030204" pitchFamily="34" charset="0"/>
                        </a:rPr>
                        <a:t>Very useful information nobody cares to explain in detail</a:t>
                      </a:r>
                    </a:p>
                    <a:p>
                      <a:pPr algn="l" fontAlgn="b"/>
                      <a:r>
                        <a:rPr lang="en-US" sz="1600" b="0" i="0" u="none" strike="noStrike" dirty="0">
                          <a:solidFill>
                            <a:srgbClr val="000000"/>
                          </a:solidFill>
                          <a:effectLst/>
                          <a:latin typeface="Calibri" panose="020F0502020204030204" pitchFamily="34" charset="0"/>
                        </a:rPr>
                        <a:t>What is involved in writing a business case and how to find out more information locally</a:t>
                      </a:r>
                    </a:p>
                  </a:txBody>
                  <a:tcPr marL="3882" marR="3882" marT="3882" marB="0" anchor="b"/>
                </a:tc>
                <a:extLst>
                  <a:ext uri="{0D108BD9-81ED-4DB2-BD59-A6C34878D82A}">
                    <a16:rowId xmlns:a16="http://schemas.microsoft.com/office/drawing/2014/main" val="3330789270"/>
                  </a:ext>
                </a:extLst>
              </a:tr>
              <a:tr h="305990">
                <a:tc>
                  <a:txBody>
                    <a:bodyPr/>
                    <a:lstStyle/>
                    <a:p>
                      <a:pPr algn="l" fontAlgn="b"/>
                      <a:r>
                        <a:rPr lang="en-US" sz="1600" b="0" i="0" u="none" strike="noStrike" dirty="0">
                          <a:solidFill>
                            <a:srgbClr val="000000"/>
                          </a:solidFill>
                          <a:effectLst/>
                          <a:latin typeface="Calibri" panose="020F0502020204030204" pitchFamily="34" charset="0"/>
                        </a:rPr>
                        <a:t>Whole process. Not my </a:t>
                      </a:r>
                      <a:r>
                        <a:rPr lang="en-US" sz="1600" b="0" i="0" u="none" strike="noStrike" dirty="0" err="1">
                          <a:solidFill>
                            <a:srgbClr val="000000"/>
                          </a:solidFill>
                          <a:effectLst/>
                          <a:latin typeface="Calibri" panose="020F0502020204030204" pitchFamily="34" charset="0"/>
                        </a:rPr>
                        <a:t>speciality</a:t>
                      </a:r>
                      <a:r>
                        <a:rPr lang="en-US" sz="1600" b="0" i="0" u="none" strike="noStrike" dirty="0">
                          <a:solidFill>
                            <a:srgbClr val="000000"/>
                          </a:solidFill>
                          <a:effectLst/>
                          <a:latin typeface="Calibri" panose="020F0502020204030204" pitchFamily="34" charset="0"/>
                        </a:rPr>
                        <a:t> but still relevant</a:t>
                      </a:r>
                    </a:p>
                  </a:txBody>
                  <a:tcPr marL="3882" marR="3882" marT="3882" marB="0" anchor="b"/>
                </a:tc>
                <a:extLst>
                  <a:ext uri="{0D108BD9-81ED-4DB2-BD59-A6C34878D82A}">
                    <a16:rowId xmlns:a16="http://schemas.microsoft.com/office/drawing/2014/main" val="2130039946"/>
                  </a:ext>
                </a:extLst>
              </a:tr>
              <a:tr h="230563">
                <a:tc>
                  <a:txBody>
                    <a:bodyPr/>
                    <a:lstStyle/>
                    <a:p>
                      <a:pPr algn="l" fontAlgn="b"/>
                      <a:r>
                        <a:rPr lang="en-US" sz="1600" b="0" i="0" u="none" strike="noStrike" dirty="0">
                          <a:solidFill>
                            <a:srgbClr val="000000"/>
                          </a:solidFill>
                          <a:effectLst/>
                          <a:latin typeface="Calibri" panose="020F0502020204030204" pitchFamily="34" charset="0"/>
                        </a:rPr>
                        <a:t>Great insight into what to expect in consultant life</a:t>
                      </a:r>
                    </a:p>
                  </a:txBody>
                  <a:tcPr marL="3882" marR="3882" marT="3882" marB="0" anchor="b"/>
                </a:tc>
                <a:extLst>
                  <a:ext uri="{0D108BD9-81ED-4DB2-BD59-A6C34878D82A}">
                    <a16:rowId xmlns:a16="http://schemas.microsoft.com/office/drawing/2014/main" val="3695992313"/>
                  </a:ext>
                </a:extLst>
              </a:tr>
              <a:tr h="155138">
                <a:tc>
                  <a:txBody>
                    <a:bodyPr/>
                    <a:lstStyle/>
                    <a:p>
                      <a:pPr algn="l" fontAlgn="b"/>
                      <a:r>
                        <a:rPr lang="en-US" sz="1600" b="0" i="0" u="none" strike="noStrike" dirty="0">
                          <a:solidFill>
                            <a:srgbClr val="000000"/>
                          </a:solidFill>
                          <a:effectLst/>
                          <a:latin typeface="Calibri" panose="020F0502020204030204" pitchFamily="34" charset="0"/>
                        </a:rPr>
                        <a:t>It gives you a good idea about how to do a business case</a:t>
                      </a:r>
                    </a:p>
                  </a:txBody>
                  <a:tcPr marL="3882" marR="3882" marT="3882" marB="0" anchor="b"/>
                </a:tc>
                <a:extLst>
                  <a:ext uri="{0D108BD9-81ED-4DB2-BD59-A6C34878D82A}">
                    <a16:rowId xmlns:a16="http://schemas.microsoft.com/office/drawing/2014/main" val="620277174"/>
                  </a:ext>
                </a:extLst>
              </a:tr>
              <a:tr h="230563">
                <a:tc>
                  <a:txBody>
                    <a:bodyPr/>
                    <a:lstStyle/>
                    <a:p>
                      <a:pPr algn="l" fontAlgn="b"/>
                      <a:r>
                        <a:rPr lang="en-US" sz="1600" b="0" i="0" u="none" strike="noStrike" dirty="0">
                          <a:solidFill>
                            <a:srgbClr val="000000"/>
                          </a:solidFill>
                          <a:effectLst/>
                          <a:latin typeface="Calibri" panose="020F0502020204030204" pitchFamily="34" charset="0"/>
                        </a:rPr>
                        <a:t>Very useful eye opener to this topic</a:t>
                      </a:r>
                    </a:p>
                  </a:txBody>
                  <a:tcPr marL="3882" marR="3882" marT="3882" marB="0" anchor="b"/>
                </a:tc>
                <a:extLst>
                  <a:ext uri="{0D108BD9-81ED-4DB2-BD59-A6C34878D82A}">
                    <a16:rowId xmlns:a16="http://schemas.microsoft.com/office/drawing/2014/main" val="1518264563"/>
                  </a:ext>
                </a:extLst>
              </a:tr>
              <a:tr h="305990">
                <a:tc>
                  <a:txBody>
                    <a:bodyPr/>
                    <a:lstStyle/>
                    <a:p>
                      <a:pPr algn="l" fontAlgn="b"/>
                      <a:r>
                        <a:rPr lang="en-US" sz="1600" b="0" i="0" u="none" strike="noStrike" dirty="0">
                          <a:solidFill>
                            <a:srgbClr val="000000"/>
                          </a:solidFill>
                          <a:effectLst/>
                          <a:latin typeface="Calibri" panose="020F0502020204030204" pitchFamily="34" charset="0"/>
                        </a:rPr>
                        <a:t>Very useful. Appreciate the step by step guidance </a:t>
                      </a:r>
                    </a:p>
                  </a:txBody>
                  <a:tcPr marL="3882" marR="3882" marT="3882" marB="0" anchor="b"/>
                </a:tc>
                <a:extLst>
                  <a:ext uri="{0D108BD9-81ED-4DB2-BD59-A6C34878D82A}">
                    <a16:rowId xmlns:a16="http://schemas.microsoft.com/office/drawing/2014/main" val="1786490487"/>
                  </a:ext>
                </a:extLst>
              </a:tr>
              <a:tr h="381416">
                <a:tc>
                  <a:txBody>
                    <a:bodyPr/>
                    <a:lstStyle/>
                    <a:p>
                      <a:pPr algn="l" fontAlgn="b"/>
                      <a:endParaRPr lang="en-US" sz="1600" b="0" i="0" u="none" strike="noStrike">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1018963970"/>
                  </a:ext>
                </a:extLst>
              </a:tr>
              <a:tr h="305990">
                <a:tc>
                  <a:txBody>
                    <a:bodyPr/>
                    <a:lstStyle/>
                    <a:p>
                      <a:pPr algn="l" fontAlgn="b"/>
                      <a:endParaRPr lang="en-US" sz="1600" b="0" i="0" u="none" strike="noStrike" dirty="0">
                        <a:solidFill>
                          <a:srgbClr val="000000"/>
                        </a:solidFill>
                        <a:effectLst/>
                        <a:latin typeface="Calibri" panose="020F0502020204030204" pitchFamily="34" charset="0"/>
                      </a:endParaRPr>
                    </a:p>
                  </a:txBody>
                  <a:tcPr marL="3882" marR="3882" marT="3882" marB="0" anchor="b"/>
                </a:tc>
                <a:extLst>
                  <a:ext uri="{0D108BD9-81ED-4DB2-BD59-A6C34878D82A}">
                    <a16:rowId xmlns:a16="http://schemas.microsoft.com/office/drawing/2014/main" val="2094766767"/>
                  </a:ext>
                </a:extLst>
              </a:tr>
            </a:tbl>
          </a:graphicData>
        </a:graphic>
      </p:graphicFrame>
      <p:sp>
        <p:nvSpPr>
          <p:cNvPr id="4" name="Title 3">
            <a:extLst>
              <a:ext uri="{FF2B5EF4-FFF2-40B4-BE49-F238E27FC236}">
                <a16:creationId xmlns:a16="http://schemas.microsoft.com/office/drawing/2014/main" id="{B3264A0C-AEC6-89C7-3B4B-58DCF338C842}"/>
              </a:ext>
            </a:extLst>
          </p:cNvPr>
          <p:cNvSpPr>
            <a:spLocks noGrp="1"/>
          </p:cNvSpPr>
          <p:nvPr>
            <p:ph type="title"/>
          </p:nvPr>
        </p:nvSpPr>
        <p:spPr/>
        <p:txBody>
          <a:bodyPr/>
          <a:lstStyle/>
          <a:p>
            <a:r>
              <a:rPr lang="en-US" dirty="0"/>
              <a:t>Business Planning in Urology: Ben Turney</a:t>
            </a:r>
          </a:p>
        </p:txBody>
      </p:sp>
      <p:sp>
        <p:nvSpPr>
          <p:cNvPr id="6" name="Title 1">
            <a:extLst>
              <a:ext uri="{FF2B5EF4-FFF2-40B4-BE49-F238E27FC236}">
                <a16:creationId xmlns:a16="http://schemas.microsoft.com/office/drawing/2014/main" id="{B37F51DF-61FA-C3E0-9723-C5B621CEC12B}"/>
              </a:ext>
            </a:extLst>
          </p:cNvPr>
          <p:cNvSpPr txBox="1">
            <a:spLocks/>
          </p:cNvSpPr>
          <p:nvPr/>
        </p:nvSpPr>
        <p:spPr>
          <a:xfrm>
            <a:off x="838200" y="5529884"/>
            <a:ext cx="7719381" cy="109633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t>Comments from delegates:</a:t>
            </a:r>
            <a:br>
              <a:rPr lang="en-GB"/>
            </a:br>
            <a:r>
              <a:rPr lang="en-GB"/>
              <a:t>What was most useful </a:t>
            </a:r>
            <a:endParaRPr lang="en-GB" dirty="0"/>
          </a:p>
        </p:txBody>
      </p:sp>
    </p:spTree>
    <p:extLst>
      <p:ext uri="{BB962C8B-B14F-4D97-AF65-F5344CB8AC3E}">
        <p14:creationId xmlns:p14="http://schemas.microsoft.com/office/powerpoint/2010/main" val="3532866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440</TotalTime>
  <Words>2027</Words>
  <Application>Microsoft Macintosh PowerPoint</Application>
  <PresentationFormat>Widescreen</PresentationFormat>
  <Paragraphs>201</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PowerPoint Presentation</vt:lpstr>
      <vt:lpstr>Overall Value of the meeting:  Max 7, Min 1</vt:lpstr>
      <vt:lpstr>All aspects of meeting:  Max 7, Min 1</vt:lpstr>
      <vt:lpstr>Speaker Scores: Max 7, Min 1</vt:lpstr>
      <vt:lpstr>General Comments</vt:lpstr>
      <vt:lpstr>How would you describe this course to somebody who knows nothing about it?</vt:lpstr>
      <vt:lpstr>Why would you recommend this course to a colleague?</vt:lpstr>
      <vt:lpstr>Comments from delegates: What was most useful </vt:lpstr>
      <vt:lpstr>Business Planning in Urology: Ben Turney</vt:lpstr>
      <vt:lpstr>Working with industry: a physician’s perspective.  Oliver Wiseman</vt:lpstr>
      <vt:lpstr>Zero-net NHS: Ted Almond</vt:lpstr>
      <vt:lpstr>Challenges of obtaining new equipment: Fred Dale</vt:lpstr>
      <vt:lpstr>Job planning, appraisal. Oliver Wiseman</vt:lpstr>
      <vt:lpstr>Time Management and additional roles: Ben Turney</vt:lpstr>
      <vt:lpstr>Complaints: Ben Turney</vt:lpstr>
      <vt:lpstr>Managing Uncertainty: Oscar Lyons</vt:lpstr>
      <vt:lpstr>Avoiding burnout: Oliver Wiseman</vt:lpstr>
      <vt:lpstr>Setting up in private practice: Oliver Wiseman</vt:lpstr>
      <vt:lpstr>Private practice: how can your accountant help? Vanessa Sanders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oliver wiseman</dc:creator>
  <cp:lastModifiedBy>oliver wiseman</cp:lastModifiedBy>
  <cp:revision>50</cp:revision>
  <dcterms:created xsi:type="dcterms:W3CDTF">2016-03-27T12:54:36Z</dcterms:created>
  <dcterms:modified xsi:type="dcterms:W3CDTF">2024-12-02T12:34:54Z</dcterms:modified>
</cp:coreProperties>
</file>